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16" r:id="rId4"/>
    <p:sldMasterId id="2147483845" r:id="rId5"/>
    <p:sldMasterId id="2147483859" r:id="rId6"/>
    <p:sldMasterId id="2147483980" r:id="rId7"/>
  </p:sldMasterIdLst>
  <p:notesMasterIdLst>
    <p:notesMasterId r:id="rId44"/>
  </p:notesMasterIdLst>
  <p:handoutMasterIdLst>
    <p:handoutMasterId r:id="rId45"/>
  </p:handoutMasterIdLst>
  <p:sldIdLst>
    <p:sldId id="312" r:id="rId8"/>
    <p:sldId id="388" r:id="rId9"/>
    <p:sldId id="394" r:id="rId10"/>
    <p:sldId id="395" r:id="rId11"/>
    <p:sldId id="396" r:id="rId12"/>
    <p:sldId id="2146846896" r:id="rId13"/>
    <p:sldId id="389" r:id="rId14"/>
    <p:sldId id="387" r:id="rId15"/>
    <p:sldId id="350" r:id="rId16"/>
    <p:sldId id="335" r:id="rId17"/>
    <p:sldId id="353" r:id="rId18"/>
    <p:sldId id="334" r:id="rId19"/>
    <p:sldId id="420" r:id="rId20"/>
    <p:sldId id="421" r:id="rId21"/>
    <p:sldId id="417" r:id="rId22"/>
    <p:sldId id="418" r:id="rId23"/>
    <p:sldId id="390" r:id="rId24"/>
    <p:sldId id="422" r:id="rId25"/>
    <p:sldId id="2146846905" r:id="rId26"/>
    <p:sldId id="2146846898" r:id="rId27"/>
    <p:sldId id="2146846897" r:id="rId28"/>
    <p:sldId id="2146846899" r:id="rId29"/>
    <p:sldId id="1053" r:id="rId30"/>
    <p:sldId id="2146846895" r:id="rId31"/>
    <p:sldId id="2146846900" r:id="rId32"/>
    <p:sldId id="2146846892" r:id="rId33"/>
    <p:sldId id="2146846894" r:id="rId34"/>
    <p:sldId id="2146846902" r:id="rId35"/>
    <p:sldId id="2146846904" r:id="rId36"/>
    <p:sldId id="1052" r:id="rId37"/>
    <p:sldId id="2146846888" r:id="rId38"/>
    <p:sldId id="2146846886" r:id="rId39"/>
    <p:sldId id="2146846889" r:id="rId40"/>
    <p:sldId id="2146846903" r:id="rId41"/>
    <p:sldId id="330" r:id="rId42"/>
    <p:sldId id="432" r:id="rId43"/>
  </p:sldIdLst>
  <p:sldSz cx="9144000" cy="6858000" type="screen4x3"/>
  <p:notesSz cx="10233025" cy="7102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55"/>
    <a:srgbClr val="14406B"/>
    <a:srgbClr val="F2F2F2"/>
    <a:srgbClr val="E9E9E8"/>
    <a:srgbClr val="4D3A31"/>
    <a:srgbClr val="193367"/>
    <a:srgbClr val="03255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3E21B-390A-473C-AAFC-57C7EF38A261}" v="47" dt="2026-04-14T22:05:06.177"/>
    <p1510:client id="{1F6BF2FB-B531-58D6-61D3-CDBC23666121}" v="3" dt="2026-04-15T21:11:37.893"/>
    <p1510:client id="{4433E8F1-DAC1-4C4F-8FC8-1A753F9C6BC8}" v="2" dt="2026-04-15T15:06:02.874"/>
    <p1510:client id="{59A1864F-B3CC-09BD-ED12-54C8CE23DAB5}" v="2" dt="2026-04-15T08:53:40.435"/>
    <p1510:client id="{85CE392A-7B3F-1EF9-4F2B-CE6A9BF4C95D}" v="19" dt="2026-04-15T21:04:54.990"/>
    <p1510:client id="{AEAC3BDB-F839-9CAB-C760-E5414283D4AF}" v="140" dt="2026-04-16T20:11:33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84982" autoAdjust="0"/>
  </p:normalViewPr>
  <p:slideViewPr>
    <p:cSldViewPr snapToGrid="0">
      <p:cViewPr varScale="1">
        <p:scale>
          <a:sx n="61" d="100"/>
          <a:sy n="61" d="100"/>
        </p:scale>
        <p:origin x="15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36" d="100"/>
          <a:sy n="136" d="100"/>
        </p:scale>
        <p:origin x="-3592" y="-120"/>
      </p:cViewPr>
      <p:guideLst>
        <p:guide orient="horz" pos="2237"/>
        <p:guide pos="3224"/>
      </p:guideLst>
    </p:cSldViewPr>
  </p:notesViewPr>
  <p:gridSpacing cx="1828800" cy="18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98354-F56B-4B9C-A99F-EBFF2F4C452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C0A23F2-5313-485E-829C-7D6D33E37C9E}">
      <dgm:prSet/>
      <dgm:spPr/>
      <dgm:t>
        <a:bodyPr/>
        <a:lstStyle/>
        <a:p>
          <a:r>
            <a:rPr lang="en-US"/>
            <a:t>Significance is (nearly) always the key factor</a:t>
          </a:r>
        </a:p>
      </dgm:t>
    </dgm:pt>
    <dgm:pt modelId="{0D631F59-9A43-4DD5-880B-77989C654183}" type="parTrans" cxnId="{2D0B655A-2DD1-4AEE-8D51-A9D928D55350}">
      <dgm:prSet/>
      <dgm:spPr/>
      <dgm:t>
        <a:bodyPr/>
        <a:lstStyle/>
        <a:p>
          <a:endParaRPr lang="en-US"/>
        </a:p>
      </dgm:t>
    </dgm:pt>
    <dgm:pt modelId="{B2D5AE79-E826-4EE2-9050-4DD2E638E9AC}" type="sibTrans" cxnId="{2D0B655A-2DD1-4AEE-8D51-A9D928D55350}">
      <dgm:prSet/>
      <dgm:spPr/>
      <dgm:t>
        <a:bodyPr/>
        <a:lstStyle/>
        <a:p>
          <a:endParaRPr lang="en-US"/>
        </a:p>
      </dgm:t>
    </dgm:pt>
    <dgm:pt modelId="{1AFA96C9-D283-4C6B-B65F-7E0D9BA2775E}">
      <dgm:prSet/>
      <dgm:spPr/>
      <dgm:t>
        <a:bodyPr/>
        <a:lstStyle/>
        <a:p>
          <a:r>
            <a:rPr lang="en-US" dirty="0"/>
            <a:t>Significance can be academic, real world impact, or both</a:t>
          </a:r>
        </a:p>
      </dgm:t>
    </dgm:pt>
    <dgm:pt modelId="{19EBBFAA-8461-4C5E-A657-A44B94A330B1}" type="parTrans" cxnId="{B0205A74-B174-4551-9D74-7350E1274DA7}">
      <dgm:prSet/>
      <dgm:spPr/>
      <dgm:t>
        <a:bodyPr/>
        <a:lstStyle/>
        <a:p>
          <a:endParaRPr lang="en-US"/>
        </a:p>
      </dgm:t>
    </dgm:pt>
    <dgm:pt modelId="{F243EED5-BDD9-4D36-A9FD-4E5F646A6407}" type="sibTrans" cxnId="{B0205A74-B174-4551-9D74-7350E1274DA7}">
      <dgm:prSet/>
      <dgm:spPr/>
      <dgm:t>
        <a:bodyPr/>
        <a:lstStyle/>
        <a:p>
          <a:endParaRPr lang="en-US"/>
        </a:p>
      </dgm:t>
    </dgm:pt>
    <dgm:pt modelId="{7F603B65-C600-48F8-ADD0-50A82623E7D8}">
      <dgm:prSet/>
      <dgm:spPr/>
      <dgm:t>
        <a:bodyPr/>
        <a:lstStyle/>
        <a:p>
          <a:r>
            <a:rPr lang="en-US"/>
            <a:t>Can your idea can compete on significance?</a:t>
          </a:r>
        </a:p>
      </dgm:t>
    </dgm:pt>
    <dgm:pt modelId="{485C04F3-6659-42A9-808A-BF2C0E6A8C87}" type="parTrans" cxnId="{804A0E0B-AF4A-4E12-9AB9-9F03F2361E7A}">
      <dgm:prSet/>
      <dgm:spPr/>
      <dgm:t>
        <a:bodyPr/>
        <a:lstStyle/>
        <a:p>
          <a:endParaRPr lang="en-US"/>
        </a:p>
      </dgm:t>
    </dgm:pt>
    <dgm:pt modelId="{1E3F35CC-04CD-4FC4-A377-C15E2B18DBBA}" type="sibTrans" cxnId="{804A0E0B-AF4A-4E12-9AB9-9F03F2361E7A}">
      <dgm:prSet/>
      <dgm:spPr/>
      <dgm:t>
        <a:bodyPr/>
        <a:lstStyle/>
        <a:p>
          <a:endParaRPr lang="en-US"/>
        </a:p>
      </dgm:t>
    </dgm:pt>
    <dgm:pt modelId="{7758BE14-AD4A-4D1B-B439-EBF9CBE4F6D4}">
      <dgm:prSet/>
      <dgm:spPr/>
      <dgm:t>
        <a:bodyPr/>
        <a:lstStyle/>
        <a:p>
          <a:r>
            <a:rPr lang="en-US"/>
            <a:t>Find evidence for significance of problem, and ability of project to address it</a:t>
          </a:r>
        </a:p>
      </dgm:t>
    </dgm:pt>
    <dgm:pt modelId="{BC6D8307-4367-40B2-8B27-CCF2596DA3A8}" type="parTrans" cxnId="{EB7452A0-E6FC-4E43-9C0E-73AA8480836C}">
      <dgm:prSet/>
      <dgm:spPr/>
      <dgm:t>
        <a:bodyPr/>
        <a:lstStyle/>
        <a:p>
          <a:endParaRPr lang="en-US"/>
        </a:p>
      </dgm:t>
    </dgm:pt>
    <dgm:pt modelId="{15DE855C-B5F6-4992-9C83-C942B569FE3A}" type="sibTrans" cxnId="{EB7452A0-E6FC-4E43-9C0E-73AA8480836C}">
      <dgm:prSet/>
      <dgm:spPr/>
      <dgm:t>
        <a:bodyPr/>
        <a:lstStyle/>
        <a:p>
          <a:endParaRPr lang="en-US"/>
        </a:p>
      </dgm:t>
    </dgm:pt>
    <dgm:pt modelId="{522E34A8-EE31-45A3-99CC-EE23FB857C95}">
      <dgm:prSet/>
      <dgm:spPr/>
      <dgm:t>
        <a:bodyPr/>
        <a:lstStyle/>
        <a:p>
          <a:r>
            <a:rPr lang="en-US" dirty="0"/>
            <a:t>Be explicit, don’t leave it to the reviewers to work it out</a:t>
          </a:r>
        </a:p>
      </dgm:t>
    </dgm:pt>
    <dgm:pt modelId="{E01D130C-0281-4A88-A10E-DE89F65B4CAB}" type="parTrans" cxnId="{F6705889-0A99-4D7B-AEA0-EED57639E331}">
      <dgm:prSet/>
      <dgm:spPr/>
      <dgm:t>
        <a:bodyPr/>
        <a:lstStyle/>
        <a:p>
          <a:endParaRPr lang="en-US"/>
        </a:p>
      </dgm:t>
    </dgm:pt>
    <dgm:pt modelId="{55A0F29A-092E-4BB6-904B-7FA4D7367D5B}" type="sibTrans" cxnId="{F6705889-0A99-4D7B-AEA0-EED57639E331}">
      <dgm:prSet/>
      <dgm:spPr/>
      <dgm:t>
        <a:bodyPr/>
        <a:lstStyle/>
        <a:p>
          <a:endParaRPr lang="en-US"/>
        </a:p>
      </dgm:t>
    </dgm:pt>
    <dgm:pt modelId="{8D5A31D5-D4E2-40C8-A644-00BF742150A6}">
      <dgm:prSet/>
      <dgm:spPr/>
      <dgm:t>
        <a:bodyPr/>
        <a:lstStyle/>
        <a:p>
          <a:pPr rtl="0"/>
          <a:r>
            <a:rPr lang="en-US" dirty="0"/>
            <a:t>What will </a:t>
          </a:r>
          <a:r>
            <a:rPr lang="en-US" dirty="0">
              <a:latin typeface="Calibri Light" panose="020F0302020204030204"/>
            </a:rPr>
            <a:t>the world</a:t>
          </a:r>
          <a:r>
            <a:rPr lang="en-US" dirty="0"/>
            <a:t> look like afterwards?</a:t>
          </a:r>
          <a:endParaRPr lang="en-US" dirty="0">
            <a:latin typeface="Calibri Light" panose="020F0302020204030204"/>
          </a:endParaRPr>
        </a:p>
      </dgm:t>
    </dgm:pt>
    <dgm:pt modelId="{507444CD-1B00-4015-81CD-3CCAE2CAD61D}" type="parTrans" cxnId="{154B399A-D08F-4A5E-AEEB-4122757182E8}">
      <dgm:prSet/>
      <dgm:spPr/>
      <dgm:t>
        <a:bodyPr/>
        <a:lstStyle/>
        <a:p>
          <a:endParaRPr lang="en-US"/>
        </a:p>
      </dgm:t>
    </dgm:pt>
    <dgm:pt modelId="{6BEEDC8E-2A73-41C1-B4E1-84A35F43E12E}" type="sibTrans" cxnId="{154B399A-D08F-4A5E-AEEB-4122757182E8}">
      <dgm:prSet/>
      <dgm:spPr/>
      <dgm:t>
        <a:bodyPr/>
        <a:lstStyle/>
        <a:p>
          <a:endParaRPr lang="en-US"/>
        </a:p>
      </dgm:t>
    </dgm:pt>
    <dgm:pt modelId="{5D748513-6CE8-4E06-80F1-2C3AD005CC5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Standing on the shoulders of giants</a:t>
          </a:r>
        </a:p>
      </dgm:t>
    </dgm:pt>
    <dgm:pt modelId="{0BF979E1-0125-4401-891B-A6FD457DE750}" type="parTrans" cxnId="{DB458CBB-695D-44AD-A2E5-AC3055FD97C6}">
      <dgm:prSet/>
      <dgm:spPr/>
    </dgm:pt>
    <dgm:pt modelId="{6EA811F0-DBA3-48EF-A586-604A29C16A6B}" type="sibTrans" cxnId="{DB458CBB-695D-44AD-A2E5-AC3055FD97C6}">
      <dgm:prSet/>
      <dgm:spPr/>
    </dgm:pt>
    <dgm:pt modelId="{213C02BA-EEE1-4820-A613-3FDE2901A983}" type="pres">
      <dgm:prSet presAssocID="{BCB98354-F56B-4B9C-A99F-EBFF2F4C4526}" presName="vert0" presStyleCnt="0">
        <dgm:presLayoutVars>
          <dgm:dir/>
          <dgm:animOne val="branch"/>
          <dgm:animLvl val="lvl"/>
        </dgm:presLayoutVars>
      </dgm:prSet>
      <dgm:spPr/>
    </dgm:pt>
    <dgm:pt modelId="{7B7EBA1F-24D2-4AED-B22A-8C618AABC80A}" type="pres">
      <dgm:prSet presAssocID="{FC0A23F2-5313-485E-829C-7D6D33E37C9E}" presName="thickLine" presStyleLbl="alignNode1" presStyleIdx="0" presStyleCnt="7"/>
      <dgm:spPr/>
    </dgm:pt>
    <dgm:pt modelId="{7257CB23-48F5-46A6-8DD6-48AE407AD3E7}" type="pres">
      <dgm:prSet presAssocID="{FC0A23F2-5313-485E-829C-7D6D33E37C9E}" presName="horz1" presStyleCnt="0"/>
      <dgm:spPr/>
    </dgm:pt>
    <dgm:pt modelId="{58A9BE23-3D07-4905-9691-FD8C8D7735DF}" type="pres">
      <dgm:prSet presAssocID="{FC0A23F2-5313-485E-829C-7D6D33E37C9E}" presName="tx1" presStyleLbl="revTx" presStyleIdx="0" presStyleCnt="7"/>
      <dgm:spPr/>
    </dgm:pt>
    <dgm:pt modelId="{BA3877AB-883B-49CA-B5C8-CE4B42B99B05}" type="pres">
      <dgm:prSet presAssocID="{FC0A23F2-5313-485E-829C-7D6D33E37C9E}" presName="vert1" presStyleCnt="0"/>
      <dgm:spPr/>
    </dgm:pt>
    <dgm:pt modelId="{3961A27B-C095-4B74-ACD3-E6012073D9BC}" type="pres">
      <dgm:prSet presAssocID="{1AFA96C9-D283-4C6B-B65F-7E0D9BA2775E}" presName="thickLine" presStyleLbl="alignNode1" presStyleIdx="1" presStyleCnt="7"/>
      <dgm:spPr/>
    </dgm:pt>
    <dgm:pt modelId="{E057C5B3-8072-4130-90E9-C29F8467A9AF}" type="pres">
      <dgm:prSet presAssocID="{1AFA96C9-D283-4C6B-B65F-7E0D9BA2775E}" presName="horz1" presStyleCnt="0"/>
      <dgm:spPr/>
    </dgm:pt>
    <dgm:pt modelId="{863667A4-5542-4722-8A51-A95A708D2A5A}" type="pres">
      <dgm:prSet presAssocID="{1AFA96C9-D283-4C6B-B65F-7E0D9BA2775E}" presName="tx1" presStyleLbl="revTx" presStyleIdx="1" presStyleCnt="7"/>
      <dgm:spPr/>
    </dgm:pt>
    <dgm:pt modelId="{670519C8-BDF5-4B42-9982-BFF39DB3D61A}" type="pres">
      <dgm:prSet presAssocID="{1AFA96C9-D283-4C6B-B65F-7E0D9BA2775E}" presName="vert1" presStyleCnt="0"/>
      <dgm:spPr/>
    </dgm:pt>
    <dgm:pt modelId="{C9C8E133-B3DA-4229-9830-0607AD26EBB9}" type="pres">
      <dgm:prSet presAssocID="{7F603B65-C600-48F8-ADD0-50A82623E7D8}" presName="thickLine" presStyleLbl="alignNode1" presStyleIdx="2" presStyleCnt="7"/>
      <dgm:spPr/>
    </dgm:pt>
    <dgm:pt modelId="{28AE2996-7298-4AB9-8B7A-805D200BE8BE}" type="pres">
      <dgm:prSet presAssocID="{7F603B65-C600-48F8-ADD0-50A82623E7D8}" presName="horz1" presStyleCnt="0"/>
      <dgm:spPr/>
    </dgm:pt>
    <dgm:pt modelId="{574D3EA9-2575-4ACA-8CF6-2DECBDB0E3A4}" type="pres">
      <dgm:prSet presAssocID="{7F603B65-C600-48F8-ADD0-50A82623E7D8}" presName="tx1" presStyleLbl="revTx" presStyleIdx="2" presStyleCnt="7"/>
      <dgm:spPr/>
    </dgm:pt>
    <dgm:pt modelId="{678F1DB9-6DE1-4E2B-BB02-417766453BD8}" type="pres">
      <dgm:prSet presAssocID="{7F603B65-C600-48F8-ADD0-50A82623E7D8}" presName="vert1" presStyleCnt="0"/>
      <dgm:spPr/>
    </dgm:pt>
    <dgm:pt modelId="{A7101D0F-A858-4A37-BEA6-2404C5DADFC9}" type="pres">
      <dgm:prSet presAssocID="{7758BE14-AD4A-4D1B-B439-EBF9CBE4F6D4}" presName="thickLine" presStyleLbl="alignNode1" presStyleIdx="3" presStyleCnt="7"/>
      <dgm:spPr/>
    </dgm:pt>
    <dgm:pt modelId="{6CCFEDD1-C5BF-4B5B-BF9B-14348B17C628}" type="pres">
      <dgm:prSet presAssocID="{7758BE14-AD4A-4D1B-B439-EBF9CBE4F6D4}" presName="horz1" presStyleCnt="0"/>
      <dgm:spPr/>
    </dgm:pt>
    <dgm:pt modelId="{4ABDDCBE-0023-4198-A788-66BE49514855}" type="pres">
      <dgm:prSet presAssocID="{7758BE14-AD4A-4D1B-B439-EBF9CBE4F6D4}" presName="tx1" presStyleLbl="revTx" presStyleIdx="3" presStyleCnt="7"/>
      <dgm:spPr/>
    </dgm:pt>
    <dgm:pt modelId="{7D8A20F3-024D-4A6D-9617-E5D84E790DD2}" type="pres">
      <dgm:prSet presAssocID="{7758BE14-AD4A-4D1B-B439-EBF9CBE4F6D4}" presName="vert1" presStyleCnt="0"/>
      <dgm:spPr/>
    </dgm:pt>
    <dgm:pt modelId="{606BFD6B-C82B-4DAE-B238-4F13D46A846A}" type="pres">
      <dgm:prSet presAssocID="{522E34A8-EE31-45A3-99CC-EE23FB857C95}" presName="thickLine" presStyleLbl="alignNode1" presStyleIdx="4" presStyleCnt="7"/>
      <dgm:spPr/>
    </dgm:pt>
    <dgm:pt modelId="{B5733F7D-1ABC-4EEA-A82C-61F770266BA3}" type="pres">
      <dgm:prSet presAssocID="{522E34A8-EE31-45A3-99CC-EE23FB857C95}" presName="horz1" presStyleCnt="0"/>
      <dgm:spPr/>
    </dgm:pt>
    <dgm:pt modelId="{F4805DC6-C26A-4EB1-BAEC-30AB5AB12573}" type="pres">
      <dgm:prSet presAssocID="{522E34A8-EE31-45A3-99CC-EE23FB857C95}" presName="tx1" presStyleLbl="revTx" presStyleIdx="4" presStyleCnt="7"/>
      <dgm:spPr/>
    </dgm:pt>
    <dgm:pt modelId="{699B1112-4471-4D78-985C-A93D9A1C4F16}" type="pres">
      <dgm:prSet presAssocID="{522E34A8-EE31-45A3-99CC-EE23FB857C95}" presName="vert1" presStyleCnt="0"/>
      <dgm:spPr/>
    </dgm:pt>
    <dgm:pt modelId="{F3314A9C-9BEA-4E5E-8F11-84729722D34E}" type="pres">
      <dgm:prSet presAssocID="{8D5A31D5-D4E2-40C8-A644-00BF742150A6}" presName="thickLine" presStyleLbl="alignNode1" presStyleIdx="5" presStyleCnt="7"/>
      <dgm:spPr/>
    </dgm:pt>
    <dgm:pt modelId="{5392A16E-83D5-47C6-840B-537C3278FF2B}" type="pres">
      <dgm:prSet presAssocID="{8D5A31D5-D4E2-40C8-A644-00BF742150A6}" presName="horz1" presStyleCnt="0"/>
      <dgm:spPr/>
    </dgm:pt>
    <dgm:pt modelId="{6FE774E3-25F6-4FA6-9D6E-ABF139657B9A}" type="pres">
      <dgm:prSet presAssocID="{8D5A31D5-D4E2-40C8-A644-00BF742150A6}" presName="tx1" presStyleLbl="revTx" presStyleIdx="5" presStyleCnt="7"/>
      <dgm:spPr/>
    </dgm:pt>
    <dgm:pt modelId="{FCFE8C5D-EB6C-4803-A14B-6F519B3D83C4}" type="pres">
      <dgm:prSet presAssocID="{8D5A31D5-D4E2-40C8-A644-00BF742150A6}" presName="vert1" presStyleCnt="0"/>
      <dgm:spPr/>
    </dgm:pt>
    <dgm:pt modelId="{1D902DF7-63D0-46F4-8995-5E3E3D2A6583}" type="pres">
      <dgm:prSet presAssocID="{5D748513-6CE8-4E06-80F1-2C3AD005CC50}" presName="thickLine" presStyleLbl="alignNode1" presStyleIdx="6" presStyleCnt="7"/>
      <dgm:spPr/>
    </dgm:pt>
    <dgm:pt modelId="{51582F44-FB1B-499F-8C69-7092C3426D4F}" type="pres">
      <dgm:prSet presAssocID="{5D748513-6CE8-4E06-80F1-2C3AD005CC50}" presName="horz1" presStyleCnt="0"/>
      <dgm:spPr/>
    </dgm:pt>
    <dgm:pt modelId="{C4D6D2B0-7C8D-45C8-B3B3-BB6EB652E151}" type="pres">
      <dgm:prSet presAssocID="{5D748513-6CE8-4E06-80F1-2C3AD005CC50}" presName="tx1" presStyleLbl="revTx" presStyleIdx="6" presStyleCnt="7"/>
      <dgm:spPr/>
    </dgm:pt>
    <dgm:pt modelId="{A7F664BC-FF97-40B8-B14B-F72EE7E54645}" type="pres">
      <dgm:prSet presAssocID="{5D748513-6CE8-4E06-80F1-2C3AD005CC50}" presName="vert1" presStyleCnt="0"/>
      <dgm:spPr/>
    </dgm:pt>
  </dgm:ptLst>
  <dgm:cxnLst>
    <dgm:cxn modelId="{8F924C04-D6BA-419A-AA95-2A6009D22027}" type="presOf" srcId="{522E34A8-EE31-45A3-99CC-EE23FB857C95}" destId="{F4805DC6-C26A-4EB1-BAEC-30AB5AB12573}" srcOrd="0" destOrd="0" presId="urn:microsoft.com/office/officeart/2008/layout/LinedList"/>
    <dgm:cxn modelId="{804A0E0B-AF4A-4E12-9AB9-9F03F2361E7A}" srcId="{BCB98354-F56B-4B9C-A99F-EBFF2F4C4526}" destId="{7F603B65-C600-48F8-ADD0-50A82623E7D8}" srcOrd="2" destOrd="0" parTransId="{485C04F3-6659-42A9-808A-BF2C0E6A8C87}" sibTransId="{1E3F35CC-04CD-4FC4-A377-C15E2B18DBBA}"/>
    <dgm:cxn modelId="{179B4111-92FB-4322-AD04-F40475AF9494}" type="presOf" srcId="{BCB98354-F56B-4B9C-A99F-EBFF2F4C4526}" destId="{213C02BA-EEE1-4820-A613-3FDE2901A983}" srcOrd="0" destOrd="0" presId="urn:microsoft.com/office/officeart/2008/layout/LinedList"/>
    <dgm:cxn modelId="{5405176A-96AD-4B99-955D-5A91C466043C}" type="presOf" srcId="{8D5A31D5-D4E2-40C8-A644-00BF742150A6}" destId="{6FE774E3-25F6-4FA6-9D6E-ABF139657B9A}" srcOrd="0" destOrd="0" presId="urn:microsoft.com/office/officeart/2008/layout/LinedList"/>
    <dgm:cxn modelId="{B0205A74-B174-4551-9D74-7350E1274DA7}" srcId="{BCB98354-F56B-4B9C-A99F-EBFF2F4C4526}" destId="{1AFA96C9-D283-4C6B-B65F-7E0D9BA2775E}" srcOrd="1" destOrd="0" parTransId="{19EBBFAA-8461-4C5E-A657-A44B94A330B1}" sibTransId="{F243EED5-BDD9-4D36-A9FD-4E5F646A6407}"/>
    <dgm:cxn modelId="{68A18E76-096B-49E5-960D-0EA414E2A92B}" type="presOf" srcId="{7758BE14-AD4A-4D1B-B439-EBF9CBE4F6D4}" destId="{4ABDDCBE-0023-4198-A788-66BE49514855}" srcOrd="0" destOrd="0" presId="urn:microsoft.com/office/officeart/2008/layout/LinedList"/>
    <dgm:cxn modelId="{2D0B655A-2DD1-4AEE-8D51-A9D928D55350}" srcId="{BCB98354-F56B-4B9C-A99F-EBFF2F4C4526}" destId="{FC0A23F2-5313-485E-829C-7D6D33E37C9E}" srcOrd="0" destOrd="0" parTransId="{0D631F59-9A43-4DD5-880B-77989C654183}" sibTransId="{B2D5AE79-E826-4EE2-9050-4DD2E638E9AC}"/>
    <dgm:cxn modelId="{2866B882-E412-4729-AEDE-F8EA792427B3}" type="presOf" srcId="{7F603B65-C600-48F8-ADD0-50A82623E7D8}" destId="{574D3EA9-2575-4ACA-8CF6-2DECBDB0E3A4}" srcOrd="0" destOrd="0" presId="urn:microsoft.com/office/officeart/2008/layout/LinedList"/>
    <dgm:cxn modelId="{6ACA7C84-E539-442A-9AF4-F7A30CD68E57}" type="presOf" srcId="{FC0A23F2-5313-485E-829C-7D6D33E37C9E}" destId="{58A9BE23-3D07-4905-9691-FD8C8D7735DF}" srcOrd="0" destOrd="0" presId="urn:microsoft.com/office/officeart/2008/layout/LinedList"/>
    <dgm:cxn modelId="{F6705889-0A99-4D7B-AEA0-EED57639E331}" srcId="{BCB98354-F56B-4B9C-A99F-EBFF2F4C4526}" destId="{522E34A8-EE31-45A3-99CC-EE23FB857C95}" srcOrd="4" destOrd="0" parTransId="{E01D130C-0281-4A88-A10E-DE89F65B4CAB}" sibTransId="{55A0F29A-092E-4BB6-904B-7FA4D7367D5B}"/>
    <dgm:cxn modelId="{154B399A-D08F-4A5E-AEEB-4122757182E8}" srcId="{BCB98354-F56B-4B9C-A99F-EBFF2F4C4526}" destId="{8D5A31D5-D4E2-40C8-A644-00BF742150A6}" srcOrd="5" destOrd="0" parTransId="{507444CD-1B00-4015-81CD-3CCAE2CAD61D}" sibTransId="{6BEEDC8E-2A73-41C1-B4E1-84A35F43E12E}"/>
    <dgm:cxn modelId="{EB7452A0-E6FC-4E43-9C0E-73AA8480836C}" srcId="{BCB98354-F56B-4B9C-A99F-EBFF2F4C4526}" destId="{7758BE14-AD4A-4D1B-B439-EBF9CBE4F6D4}" srcOrd="3" destOrd="0" parTransId="{BC6D8307-4367-40B2-8B27-CCF2596DA3A8}" sibTransId="{15DE855C-B5F6-4992-9C83-C942B569FE3A}"/>
    <dgm:cxn modelId="{DB458CBB-695D-44AD-A2E5-AC3055FD97C6}" srcId="{BCB98354-F56B-4B9C-A99F-EBFF2F4C4526}" destId="{5D748513-6CE8-4E06-80F1-2C3AD005CC50}" srcOrd="6" destOrd="0" parTransId="{0BF979E1-0125-4401-891B-A6FD457DE750}" sibTransId="{6EA811F0-DBA3-48EF-A586-604A29C16A6B}"/>
    <dgm:cxn modelId="{350534BF-AF24-443E-967B-726439017AB4}" type="presOf" srcId="{1AFA96C9-D283-4C6B-B65F-7E0D9BA2775E}" destId="{863667A4-5542-4722-8A51-A95A708D2A5A}" srcOrd="0" destOrd="0" presId="urn:microsoft.com/office/officeart/2008/layout/LinedList"/>
    <dgm:cxn modelId="{45E6DDCE-06DE-4D1D-AFDF-A89E56F839B5}" type="presOf" srcId="{5D748513-6CE8-4E06-80F1-2C3AD005CC50}" destId="{C4D6D2B0-7C8D-45C8-B3B3-BB6EB652E151}" srcOrd="0" destOrd="0" presId="urn:microsoft.com/office/officeart/2008/layout/LinedList"/>
    <dgm:cxn modelId="{F25A3899-9F3D-44D2-BFA0-F0E29BC32C47}" type="presParOf" srcId="{213C02BA-EEE1-4820-A613-3FDE2901A983}" destId="{7B7EBA1F-24D2-4AED-B22A-8C618AABC80A}" srcOrd="0" destOrd="0" presId="urn:microsoft.com/office/officeart/2008/layout/LinedList"/>
    <dgm:cxn modelId="{76ED7521-3AF5-4F62-82AD-20295797BC4A}" type="presParOf" srcId="{213C02BA-EEE1-4820-A613-3FDE2901A983}" destId="{7257CB23-48F5-46A6-8DD6-48AE407AD3E7}" srcOrd="1" destOrd="0" presId="urn:microsoft.com/office/officeart/2008/layout/LinedList"/>
    <dgm:cxn modelId="{64D70396-5709-40C4-91E8-AD5007881788}" type="presParOf" srcId="{7257CB23-48F5-46A6-8DD6-48AE407AD3E7}" destId="{58A9BE23-3D07-4905-9691-FD8C8D7735DF}" srcOrd="0" destOrd="0" presId="urn:microsoft.com/office/officeart/2008/layout/LinedList"/>
    <dgm:cxn modelId="{D6C7D7C7-B819-4242-BB5B-A79FDC8ACCB6}" type="presParOf" srcId="{7257CB23-48F5-46A6-8DD6-48AE407AD3E7}" destId="{BA3877AB-883B-49CA-B5C8-CE4B42B99B05}" srcOrd="1" destOrd="0" presId="urn:microsoft.com/office/officeart/2008/layout/LinedList"/>
    <dgm:cxn modelId="{25DAB45A-15A6-48AD-841B-4ACF2EC1AB99}" type="presParOf" srcId="{213C02BA-EEE1-4820-A613-3FDE2901A983}" destId="{3961A27B-C095-4B74-ACD3-E6012073D9BC}" srcOrd="2" destOrd="0" presId="urn:microsoft.com/office/officeart/2008/layout/LinedList"/>
    <dgm:cxn modelId="{4A7BCE29-BB22-450F-AC18-9FA8586E652F}" type="presParOf" srcId="{213C02BA-EEE1-4820-A613-3FDE2901A983}" destId="{E057C5B3-8072-4130-90E9-C29F8467A9AF}" srcOrd="3" destOrd="0" presId="urn:microsoft.com/office/officeart/2008/layout/LinedList"/>
    <dgm:cxn modelId="{0DF6442E-E356-4109-BEFF-5B2F3CA60600}" type="presParOf" srcId="{E057C5B3-8072-4130-90E9-C29F8467A9AF}" destId="{863667A4-5542-4722-8A51-A95A708D2A5A}" srcOrd="0" destOrd="0" presId="urn:microsoft.com/office/officeart/2008/layout/LinedList"/>
    <dgm:cxn modelId="{6C631296-20AC-4EC6-91A7-48C290D0E087}" type="presParOf" srcId="{E057C5B3-8072-4130-90E9-C29F8467A9AF}" destId="{670519C8-BDF5-4B42-9982-BFF39DB3D61A}" srcOrd="1" destOrd="0" presId="urn:microsoft.com/office/officeart/2008/layout/LinedList"/>
    <dgm:cxn modelId="{21B71B80-06C2-46A5-86BF-BADF3503F40D}" type="presParOf" srcId="{213C02BA-EEE1-4820-A613-3FDE2901A983}" destId="{C9C8E133-B3DA-4229-9830-0607AD26EBB9}" srcOrd="4" destOrd="0" presId="urn:microsoft.com/office/officeart/2008/layout/LinedList"/>
    <dgm:cxn modelId="{E1F56DED-9726-433F-8F2E-498B84C3FE80}" type="presParOf" srcId="{213C02BA-EEE1-4820-A613-3FDE2901A983}" destId="{28AE2996-7298-4AB9-8B7A-805D200BE8BE}" srcOrd="5" destOrd="0" presId="urn:microsoft.com/office/officeart/2008/layout/LinedList"/>
    <dgm:cxn modelId="{04F27422-0661-4585-981E-202D7352A3D6}" type="presParOf" srcId="{28AE2996-7298-4AB9-8B7A-805D200BE8BE}" destId="{574D3EA9-2575-4ACA-8CF6-2DECBDB0E3A4}" srcOrd="0" destOrd="0" presId="urn:microsoft.com/office/officeart/2008/layout/LinedList"/>
    <dgm:cxn modelId="{29D84C19-735B-4A50-A3B0-D79C5EF3EB98}" type="presParOf" srcId="{28AE2996-7298-4AB9-8B7A-805D200BE8BE}" destId="{678F1DB9-6DE1-4E2B-BB02-417766453BD8}" srcOrd="1" destOrd="0" presId="urn:microsoft.com/office/officeart/2008/layout/LinedList"/>
    <dgm:cxn modelId="{A225D259-719E-42A6-9E87-F5AD730E247F}" type="presParOf" srcId="{213C02BA-EEE1-4820-A613-3FDE2901A983}" destId="{A7101D0F-A858-4A37-BEA6-2404C5DADFC9}" srcOrd="6" destOrd="0" presId="urn:microsoft.com/office/officeart/2008/layout/LinedList"/>
    <dgm:cxn modelId="{BB9F01DB-2B2C-493F-94BE-0E58E047497B}" type="presParOf" srcId="{213C02BA-EEE1-4820-A613-3FDE2901A983}" destId="{6CCFEDD1-C5BF-4B5B-BF9B-14348B17C628}" srcOrd="7" destOrd="0" presId="urn:microsoft.com/office/officeart/2008/layout/LinedList"/>
    <dgm:cxn modelId="{D17D11C5-64BC-4D0B-8BBB-C3BFDD71A0C9}" type="presParOf" srcId="{6CCFEDD1-C5BF-4B5B-BF9B-14348B17C628}" destId="{4ABDDCBE-0023-4198-A788-66BE49514855}" srcOrd="0" destOrd="0" presId="urn:microsoft.com/office/officeart/2008/layout/LinedList"/>
    <dgm:cxn modelId="{73D95311-074D-454A-992B-A21442F2B178}" type="presParOf" srcId="{6CCFEDD1-C5BF-4B5B-BF9B-14348B17C628}" destId="{7D8A20F3-024D-4A6D-9617-E5D84E790DD2}" srcOrd="1" destOrd="0" presId="urn:microsoft.com/office/officeart/2008/layout/LinedList"/>
    <dgm:cxn modelId="{C76BF9EE-9C68-481B-8B35-DF187DED2F7B}" type="presParOf" srcId="{213C02BA-EEE1-4820-A613-3FDE2901A983}" destId="{606BFD6B-C82B-4DAE-B238-4F13D46A846A}" srcOrd="8" destOrd="0" presId="urn:microsoft.com/office/officeart/2008/layout/LinedList"/>
    <dgm:cxn modelId="{1096D5DA-0EF3-40F0-9A5E-6F0E44C58D99}" type="presParOf" srcId="{213C02BA-EEE1-4820-A613-3FDE2901A983}" destId="{B5733F7D-1ABC-4EEA-A82C-61F770266BA3}" srcOrd="9" destOrd="0" presId="urn:microsoft.com/office/officeart/2008/layout/LinedList"/>
    <dgm:cxn modelId="{5E157FCD-2CED-413F-AE9E-2877DF75D2F6}" type="presParOf" srcId="{B5733F7D-1ABC-4EEA-A82C-61F770266BA3}" destId="{F4805DC6-C26A-4EB1-BAEC-30AB5AB12573}" srcOrd="0" destOrd="0" presId="urn:microsoft.com/office/officeart/2008/layout/LinedList"/>
    <dgm:cxn modelId="{94E76AE1-1C62-4026-BA7B-E00A7D59DCC8}" type="presParOf" srcId="{B5733F7D-1ABC-4EEA-A82C-61F770266BA3}" destId="{699B1112-4471-4D78-985C-A93D9A1C4F16}" srcOrd="1" destOrd="0" presId="urn:microsoft.com/office/officeart/2008/layout/LinedList"/>
    <dgm:cxn modelId="{525CA868-555B-4D03-AF2E-6022CA400D11}" type="presParOf" srcId="{213C02BA-EEE1-4820-A613-3FDE2901A983}" destId="{F3314A9C-9BEA-4E5E-8F11-84729722D34E}" srcOrd="10" destOrd="0" presId="urn:microsoft.com/office/officeart/2008/layout/LinedList"/>
    <dgm:cxn modelId="{00C7FAEB-0B8A-4F35-A7B6-63B601CB8AD7}" type="presParOf" srcId="{213C02BA-EEE1-4820-A613-3FDE2901A983}" destId="{5392A16E-83D5-47C6-840B-537C3278FF2B}" srcOrd="11" destOrd="0" presId="urn:microsoft.com/office/officeart/2008/layout/LinedList"/>
    <dgm:cxn modelId="{5A852080-5CB4-4F2D-B159-072662DC3D56}" type="presParOf" srcId="{5392A16E-83D5-47C6-840B-537C3278FF2B}" destId="{6FE774E3-25F6-4FA6-9D6E-ABF139657B9A}" srcOrd="0" destOrd="0" presId="urn:microsoft.com/office/officeart/2008/layout/LinedList"/>
    <dgm:cxn modelId="{ADC4C7BD-B880-4282-979F-F8F1BEB17AF8}" type="presParOf" srcId="{5392A16E-83D5-47C6-840B-537C3278FF2B}" destId="{FCFE8C5D-EB6C-4803-A14B-6F519B3D83C4}" srcOrd="1" destOrd="0" presId="urn:microsoft.com/office/officeart/2008/layout/LinedList"/>
    <dgm:cxn modelId="{746D8E62-1927-4988-8E02-6B9CF920DAC8}" type="presParOf" srcId="{213C02BA-EEE1-4820-A613-3FDE2901A983}" destId="{1D902DF7-63D0-46F4-8995-5E3E3D2A6583}" srcOrd="12" destOrd="0" presId="urn:microsoft.com/office/officeart/2008/layout/LinedList"/>
    <dgm:cxn modelId="{97218C2C-54C5-4F26-84EF-E45D08678AD8}" type="presParOf" srcId="{213C02BA-EEE1-4820-A613-3FDE2901A983}" destId="{51582F44-FB1B-499F-8C69-7092C3426D4F}" srcOrd="13" destOrd="0" presId="urn:microsoft.com/office/officeart/2008/layout/LinedList"/>
    <dgm:cxn modelId="{C86CF0AF-0DAC-4779-8670-FCB7637206D5}" type="presParOf" srcId="{51582F44-FB1B-499F-8C69-7092C3426D4F}" destId="{C4D6D2B0-7C8D-45C8-B3B3-BB6EB652E151}" srcOrd="0" destOrd="0" presId="urn:microsoft.com/office/officeart/2008/layout/LinedList"/>
    <dgm:cxn modelId="{86219F39-0ADE-4DC9-9313-859D49B972B7}" type="presParOf" srcId="{51582F44-FB1B-499F-8C69-7092C3426D4F}" destId="{A7F664BC-FF97-40B8-B14B-F72EE7E546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593584-8FD4-41B4-AFF3-FD76BF87ACC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AA8264-2ED8-4C19-875B-9B4D009B9283}">
      <dgm:prSet/>
      <dgm:spPr/>
      <dgm:t>
        <a:bodyPr/>
        <a:lstStyle/>
        <a:p>
          <a:r>
            <a:rPr lang="en-GB" dirty="0"/>
            <a:t>Cross-disciplinarity</a:t>
          </a:r>
          <a:endParaRPr lang="en-US" dirty="0"/>
        </a:p>
      </dgm:t>
    </dgm:pt>
    <dgm:pt modelId="{511176DF-3C70-42B0-9385-256CD1CC5EC8}" type="parTrans" cxnId="{C6204C59-E2FB-4596-9061-DA9A28AC9F8A}">
      <dgm:prSet/>
      <dgm:spPr/>
      <dgm:t>
        <a:bodyPr/>
        <a:lstStyle/>
        <a:p>
          <a:endParaRPr lang="en-US"/>
        </a:p>
      </dgm:t>
    </dgm:pt>
    <dgm:pt modelId="{978AD0A2-56F9-4242-897F-7881ABDB8D17}" type="sibTrans" cxnId="{C6204C59-E2FB-4596-9061-DA9A28AC9F8A}">
      <dgm:prSet/>
      <dgm:spPr/>
      <dgm:t>
        <a:bodyPr/>
        <a:lstStyle/>
        <a:p>
          <a:endParaRPr lang="en-US"/>
        </a:p>
      </dgm:t>
    </dgm:pt>
    <dgm:pt modelId="{4FF50511-811A-4667-9734-6566F8991216}">
      <dgm:prSet/>
      <dgm:spPr/>
      <dgm:t>
        <a:bodyPr/>
        <a:lstStyle/>
        <a:p>
          <a:r>
            <a:rPr lang="en-GB"/>
            <a:t>Inter-disciplinarity</a:t>
          </a:r>
          <a:endParaRPr lang="en-US"/>
        </a:p>
      </dgm:t>
    </dgm:pt>
    <dgm:pt modelId="{DCCA88BB-5796-4D9B-9721-E1762D8B8412}" type="parTrans" cxnId="{3AD9AD9D-75B6-4B2D-835F-3C30C3FC36E5}">
      <dgm:prSet/>
      <dgm:spPr/>
      <dgm:t>
        <a:bodyPr/>
        <a:lstStyle/>
        <a:p>
          <a:endParaRPr lang="en-US"/>
        </a:p>
      </dgm:t>
    </dgm:pt>
    <dgm:pt modelId="{486EB001-8548-443F-A6F2-7E368E76BB44}" type="sibTrans" cxnId="{3AD9AD9D-75B6-4B2D-835F-3C30C3FC36E5}">
      <dgm:prSet/>
      <dgm:spPr/>
      <dgm:t>
        <a:bodyPr/>
        <a:lstStyle/>
        <a:p>
          <a:endParaRPr lang="en-US"/>
        </a:p>
      </dgm:t>
    </dgm:pt>
    <dgm:pt modelId="{AB86D54D-9D26-41A9-BA5F-455C6EAC3A94}">
      <dgm:prSet/>
      <dgm:spPr/>
      <dgm:t>
        <a:bodyPr/>
        <a:lstStyle/>
        <a:p>
          <a:r>
            <a:rPr lang="en-GB"/>
            <a:t>Multi-disciplinarity</a:t>
          </a:r>
          <a:endParaRPr lang="en-US"/>
        </a:p>
      </dgm:t>
    </dgm:pt>
    <dgm:pt modelId="{A40820F7-113B-4336-A016-D10D748B1825}" type="parTrans" cxnId="{0A51EE6A-B396-4222-96F5-55A11D20A390}">
      <dgm:prSet/>
      <dgm:spPr/>
      <dgm:t>
        <a:bodyPr/>
        <a:lstStyle/>
        <a:p>
          <a:endParaRPr lang="en-US"/>
        </a:p>
      </dgm:t>
    </dgm:pt>
    <dgm:pt modelId="{6928F9E9-99E4-4E75-A803-BFD4F54EBFA3}" type="sibTrans" cxnId="{0A51EE6A-B396-4222-96F5-55A11D20A390}">
      <dgm:prSet/>
      <dgm:spPr/>
      <dgm:t>
        <a:bodyPr/>
        <a:lstStyle/>
        <a:p>
          <a:endParaRPr lang="en-US"/>
        </a:p>
      </dgm:t>
    </dgm:pt>
    <dgm:pt modelId="{EDE0C410-5C8F-4184-944D-E2C900D1B98E}">
      <dgm:prSet/>
      <dgm:spPr/>
      <dgm:t>
        <a:bodyPr/>
        <a:lstStyle/>
        <a:p>
          <a:r>
            <a:rPr lang="en-GB"/>
            <a:t>Trans-disciplinarity</a:t>
          </a:r>
          <a:endParaRPr lang="en-US"/>
        </a:p>
      </dgm:t>
    </dgm:pt>
    <dgm:pt modelId="{F9755EFD-101A-4B8A-A7AD-4081BB77C5B5}" type="parTrans" cxnId="{D3552B51-2EAB-4C2D-A203-D5ED8E06F775}">
      <dgm:prSet/>
      <dgm:spPr/>
      <dgm:t>
        <a:bodyPr/>
        <a:lstStyle/>
        <a:p>
          <a:endParaRPr lang="en-US"/>
        </a:p>
      </dgm:t>
    </dgm:pt>
    <dgm:pt modelId="{3468441F-F2FA-42C3-8624-350CAEC485AE}" type="sibTrans" cxnId="{D3552B51-2EAB-4C2D-A203-D5ED8E06F775}">
      <dgm:prSet/>
      <dgm:spPr/>
      <dgm:t>
        <a:bodyPr/>
        <a:lstStyle/>
        <a:p>
          <a:endParaRPr lang="en-US"/>
        </a:p>
      </dgm:t>
    </dgm:pt>
    <dgm:pt modelId="{4C223C37-6CBD-492C-AFAC-030747827038}" type="pres">
      <dgm:prSet presAssocID="{6A593584-8FD4-41B4-AFF3-FD76BF87ACC0}" presName="outerComposite" presStyleCnt="0">
        <dgm:presLayoutVars>
          <dgm:chMax val="5"/>
          <dgm:dir/>
          <dgm:resizeHandles val="exact"/>
        </dgm:presLayoutVars>
      </dgm:prSet>
      <dgm:spPr/>
    </dgm:pt>
    <dgm:pt modelId="{636B8A9E-7D66-4D79-88B3-79D83EEBD544}" type="pres">
      <dgm:prSet presAssocID="{6A593584-8FD4-41B4-AFF3-FD76BF87ACC0}" presName="dummyMaxCanvas" presStyleCnt="0">
        <dgm:presLayoutVars/>
      </dgm:prSet>
      <dgm:spPr/>
    </dgm:pt>
    <dgm:pt modelId="{484D8FA9-F048-4745-9E81-63696FCE1929}" type="pres">
      <dgm:prSet presAssocID="{6A593584-8FD4-41B4-AFF3-FD76BF87ACC0}" presName="FourNodes_1" presStyleLbl="node1" presStyleIdx="0" presStyleCnt="4">
        <dgm:presLayoutVars>
          <dgm:bulletEnabled val="1"/>
        </dgm:presLayoutVars>
      </dgm:prSet>
      <dgm:spPr/>
    </dgm:pt>
    <dgm:pt modelId="{DB38FD05-EC84-42D9-B3BD-574DE29332FE}" type="pres">
      <dgm:prSet presAssocID="{6A593584-8FD4-41B4-AFF3-FD76BF87ACC0}" presName="FourNodes_2" presStyleLbl="node1" presStyleIdx="1" presStyleCnt="4">
        <dgm:presLayoutVars>
          <dgm:bulletEnabled val="1"/>
        </dgm:presLayoutVars>
      </dgm:prSet>
      <dgm:spPr/>
    </dgm:pt>
    <dgm:pt modelId="{380D7431-2947-44CC-9AE8-21A73857CE5C}" type="pres">
      <dgm:prSet presAssocID="{6A593584-8FD4-41B4-AFF3-FD76BF87ACC0}" presName="FourNodes_3" presStyleLbl="node1" presStyleIdx="2" presStyleCnt="4">
        <dgm:presLayoutVars>
          <dgm:bulletEnabled val="1"/>
        </dgm:presLayoutVars>
      </dgm:prSet>
      <dgm:spPr/>
    </dgm:pt>
    <dgm:pt modelId="{3CB1DB66-A7C9-429D-A8F2-66FB2A389EFF}" type="pres">
      <dgm:prSet presAssocID="{6A593584-8FD4-41B4-AFF3-FD76BF87ACC0}" presName="FourNodes_4" presStyleLbl="node1" presStyleIdx="3" presStyleCnt="4">
        <dgm:presLayoutVars>
          <dgm:bulletEnabled val="1"/>
        </dgm:presLayoutVars>
      </dgm:prSet>
      <dgm:spPr/>
    </dgm:pt>
    <dgm:pt modelId="{C5456B07-CE8D-4D4B-82B1-030FAE84A5D8}" type="pres">
      <dgm:prSet presAssocID="{6A593584-8FD4-41B4-AFF3-FD76BF87ACC0}" presName="FourConn_1-2" presStyleLbl="fgAccFollowNode1" presStyleIdx="0" presStyleCnt="3">
        <dgm:presLayoutVars>
          <dgm:bulletEnabled val="1"/>
        </dgm:presLayoutVars>
      </dgm:prSet>
      <dgm:spPr/>
    </dgm:pt>
    <dgm:pt modelId="{7C2CD912-EEA8-43BC-9F0E-3C7A298FDBD5}" type="pres">
      <dgm:prSet presAssocID="{6A593584-8FD4-41B4-AFF3-FD76BF87ACC0}" presName="FourConn_2-3" presStyleLbl="fgAccFollowNode1" presStyleIdx="1" presStyleCnt="3">
        <dgm:presLayoutVars>
          <dgm:bulletEnabled val="1"/>
        </dgm:presLayoutVars>
      </dgm:prSet>
      <dgm:spPr/>
    </dgm:pt>
    <dgm:pt modelId="{9EEF6E2E-DD42-4221-B88A-27D538C2D646}" type="pres">
      <dgm:prSet presAssocID="{6A593584-8FD4-41B4-AFF3-FD76BF87ACC0}" presName="FourConn_3-4" presStyleLbl="fgAccFollowNode1" presStyleIdx="2" presStyleCnt="3">
        <dgm:presLayoutVars>
          <dgm:bulletEnabled val="1"/>
        </dgm:presLayoutVars>
      </dgm:prSet>
      <dgm:spPr/>
    </dgm:pt>
    <dgm:pt modelId="{0379888C-8F74-410D-8740-4B492C2574B4}" type="pres">
      <dgm:prSet presAssocID="{6A593584-8FD4-41B4-AFF3-FD76BF87ACC0}" presName="FourNodes_1_text" presStyleLbl="node1" presStyleIdx="3" presStyleCnt="4">
        <dgm:presLayoutVars>
          <dgm:bulletEnabled val="1"/>
        </dgm:presLayoutVars>
      </dgm:prSet>
      <dgm:spPr/>
    </dgm:pt>
    <dgm:pt modelId="{699EF4EA-B5C0-4FCD-B175-972F70FF0BD5}" type="pres">
      <dgm:prSet presAssocID="{6A593584-8FD4-41B4-AFF3-FD76BF87ACC0}" presName="FourNodes_2_text" presStyleLbl="node1" presStyleIdx="3" presStyleCnt="4">
        <dgm:presLayoutVars>
          <dgm:bulletEnabled val="1"/>
        </dgm:presLayoutVars>
      </dgm:prSet>
      <dgm:spPr/>
    </dgm:pt>
    <dgm:pt modelId="{105EC0F7-3393-4431-84B6-0DD3FB31A3CE}" type="pres">
      <dgm:prSet presAssocID="{6A593584-8FD4-41B4-AFF3-FD76BF87ACC0}" presName="FourNodes_3_text" presStyleLbl="node1" presStyleIdx="3" presStyleCnt="4">
        <dgm:presLayoutVars>
          <dgm:bulletEnabled val="1"/>
        </dgm:presLayoutVars>
      </dgm:prSet>
      <dgm:spPr/>
    </dgm:pt>
    <dgm:pt modelId="{CBDE2077-6096-4255-A07C-08F1BB8C214C}" type="pres">
      <dgm:prSet presAssocID="{6A593584-8FD4-41B4-AFF3-FD76BF87ACC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0692822-2E06-41F4-BFA4-60FBABD7432B}" type="presOf" srcId="{978AD0A2-56F9-4242-897F-7881ABDB8D17}" destId="{C5456B07-CE8D-4D4B-82B1-030FAE84A5D8}" srcOrd="0" destOrd="0" presId="urn:microsoft.com/office/officeart/2005/8/layout/vProcess5"/>
    <dgm:cxn modelId="{F9EC5524-ADA0-4EA6-B59D-497D729E158A}" type="presOf" srcId="{4FF50511-811A-4667-9734-6566F8991216}" destId="{DB38FD05-EC84-42D9-B3BD-574DE29332FE}" srcOrd="0" destOrd="0" presId="urn:microsoft.com/office/officeart/2005/8/layout/vProcess5"/>
    <dgm:cxn modelId="{9E3EA75E-9574-4F18-BF24-CB55EFB6AB95}" type="presOf" srcId="{AB86D54D-9D26-41A9-BA5F-455C6EAC3A94}" destId="{105EC0F7-3393-4431-84B6-0DD3FB31A3CE}" srcOrd="1" destOrd="0" presId="urn:microsoft.com/office/officeart/2005/8/layout/vProcess5"/>
    <dgm:cxn modelId="{5604BA60-6B72-4BF4-98F8-EEFE88D198D0}" type="presOf" srcId="{EDE0C410-5C8F-4184-944D-E2C900D1B98E}" destId="{3CB1DB66-A7C9-429D-A8F2-66FB2A389EFF}" srcOrd="0" destOrd="0" presId="urn:microsoft.com/office/officeart/2005/8/layout/vProcess5"/>
    <dgm:cxn modelId="{D58D9041-677E-4D4A-9E77-1CD8ECB8094A}" type="presOf" srcId="{486EB001-8548-443F-A6F2-7E368E76BB44}" destId="{7C2CD912-EEA8-43BC-9F0E-3C7A298FDBD5}" srcOrd="0" destOrd="0" presId="urn:microsoft.com/office/officeart/2005/8/layout/vProcess5"/>
    <dgm:cxn modelId="{3C452769-75D5-432F-977F-29C58CBD1A33}" type="presOf" srcId="{EDE0C410-5C8F-4184-944D-E2C900D1B98E}" destId="{CBDE2077-6096-4255-A07C-08F1BB8C214C}" srcOrd="1" destOrd="0" presId="urn:microsoft.com/office/officeart/2005/8/layout/vProcess5"/>
    <dgm:cxn modelId="{2F26794A-D1FC-4130-AFC1-AAD1D152886F}" type="presOf" srcId="{3DAA8264-2ED8-4C19-875B-9B4D009B9283}" destId="{484D8FA9-F048-4745-9E81-63696FCE1929}" srcOrd="0" destOrd="0" presId="urn:microsoft.com/office/officeart/2005/8/layout/vProcess5"/>
    <dgm:cxn modelId="{0A51EE6A-B396-4222-96F5-55A11D20A390}" srcId="{6A593584-8FD4-41B4-AFF3-FD76BF87ACC0}" destId="{AB86D54D-9D26-41A9-BA5F-455C6EAC3A94}" srcOrd="2" destOrd="0" parTransId="{A40820F7-113B-4336-A016-D10D748B1825}" sibTransId="{6928F9E9-99E4-4E75-A803-BFD4F54EBFA3}"/>
    <dgm:cxn modelId="{D3552B51-2EAB-4C2D-A203-D5ED8E06F775}" srcId="{6A593584-8FD4-41B4-AFF3-FD76BF87ACC0}" destId="{EDE0C410-5C8F-4184-944D-E2C900D1B98E}" srcOrd="3" destOrd="0" parTransId="{F9755EFD-101A-4B8A-A7AD-4081BB77C5B5}" sibTransId="{3468441F-F2FA-42C3-8624-350CAEC485AE}"/>
    <dgm:cxn modelId="{C6204C59-E2FB-4596-9061-DA9A28AC9F8A}" srcId="{6A593584-8FD4-41B4-AFF3-FD76BF87ACC0}" destId="{3DAA8264-2ED8-4C19-875B-9B4D009B9283}" srcOrd="0" destOrd="0" parTransId="{511176DF-3C70-42B0-9385-256CD1CC5EC8}" sibTransId="{978AD0A2-56F9-4242-897F-7881ABDB8D17}"/>
    <dgm:cxn modelId="{28A24A91-FA04-4F10-A711-90DC13A60AFD}" type="presOf" srcId="{6A593584-8FD4-41B4-AFF3-FD76BF87ACC0}" destId="{4C223C37-6CBD-492C-AFAC-030747827038}" srcOrd="0" destOrd="0" presId="urn:microsoft.com/office/officeart/2005/8/layout/vProcess5"/>
    <dgm:cxn modelId="{3AD9AD9D-75B6-4B2D-835F-3C30C3FC36E5}" srcId="{6A593584-8FD4-41B4-AFF3-FD76BF87ACC0}" destId="{4FF50511-811A-4667-9734-6566F8991216}" srcOrd="1" destOrd="0" parTransId="{DCCA88BB-5796-4D9B-9721-E1762D8B8412}" sibTransId="{486EB001-8548-443F-A6F2-7E368E76BB44}"/>
    <dgm:cxn modelId="{E809A0A4-D8F2-45DD-86B4-C2F2456816DD}" type="presOf" srcId="{6928F9E9-99E4-4E75-A803-BFD4F54EBFA3}" destId="{9EEF6E2E-DD42-4221-B88A-27D538C2D646}" srcOrd="0" destOrd="0" presId="urn:microsoft.com/office/officeart/2005/8/layout/vProcess5"/>
    <dgm:cxn modelId="{D128A2DA-AEDC-43FC-B2A5-617A6E7B4A11}" type="presOf" srcId="{4FF50511-811A-4667-9734-6566F8991216}" destId="{699EF4EA-B5C0-4FCD-B175-972F70FF0BD5}" srcOrd="1" destOrd="0" presId="urn:microsoft.com/office/officeart/2005/8/layout/vProcess5"/>
    <dgm:cxn modelId="{F79890F9-F0A9-408E-99E2-4681CCDAC4F9}" type="presOf" srcId="{AB86D54D-9D26-41A9-BA5F-455C6EAC3A94}" destId="{380D7431-2947-44CC-9AE8-21A73857CE5C}" srcOrd="0" destOrd="0" presId="urn:microsoft.com/office/officeart/2005/8/layout/vProcess5"/>
    <dgm:cxn modelId="{BB18D2FA-DF4B-4359-936D-0206FEF022F4}" type="presOf" srcId="{3DAA8264-2ED8-4C19-875B-9B4D009B9283}" destId="{0379888C-8F74-410D-8740-4B492C2574B4}" srcOrd="1" destOrd="0" presId="urn:microsoft.com/office/officeart/2005/8/layout/vProcess5"/>
    <dgm:cxn modelId="{118396AB-3F8E-4872-874B-C1801CE1303E}" type="presParOf" srcId="{4C223C37-6CBD-492C-AFAC-030747827038}" destId="{636B8A9E-7D66-4D79-88B3-79D83EEBD544}" srcOrd="0" destOrd="0" presId="urn:microsoft.com/office/officeart/2005/8/layout/vProcess5"/>
    <dgm:cxn modelId="{5F89F429-9DF2-4377-8DD6-E1DC680F9FA1}" type="presParOf" srcId="{4C223C37-6CBD-492C-AFAC-030747827038}" destId="{484D8FA9-F048-4745-9E81-63696FCE1929}" srcOrd="1" destOrd="0" presId="urn:microsoft.com/office/officeart/2005/8/layout/vProcess5"/>
    <dgm:cxn modelId="{0E42EC6C-6022-4EAD-8665-F7CC8DB1BB62}" type="presParOf" srcId="{4C223C37-6CBD-492C-AFAC-030747827038}" destId="{DB38FD05-EC84-42D9-B3BD-574DE29332FE}" srcOrd="2" destOrd="0" presId="urn:microsoft.com/office/officeart/2005/8/layout/vProcess5"/>
    <dgm:cxn modelId="{52B1B157-BBA2-4E70-AB49-F7C78F9DDE59}" type="presParOf" srcId="{4C223C37-6CBD-492C-AFAC-030747827038}" destId="{380D7431-2947-44CC-9AE8-21A73857CE5C}" srcOrd="3" destOrd="0" presId="urn:microsoft.com/office/officeart/2005/8/layout/vProcess5"/>
    <dgm:cxn modelId="{48CFA5D7-3549-4E81-8D32-B0967AF0D763}" type="presParOf" srcId="{4C223C37-6CBD-492C-AFAC-030747827038}" destId="{3CB1DB66-A7C9-429D-A8F2-66FB2A389EFF}" srcOrd="4" destOrd="0" presId="urn:microsoft.com/office/officeart/2005/8/layout/vProcess5"/>
    <dgm:cxn modelId="{1C4A2A23-B808-458B-9D5A-ADEE8A87F2B1}" type="presParOf" srcId="{4C223C37-6CBD-492C-AFAC-030747827038}" destId="{C5456B07-CE8D-4D4B-82B1-030FAE84A5D8}" srcOrd="5" destOrd="0" presId="urn:microsoft.com/office/officeart/2005/8/layout/vProcess5"/>
    <dgm:cxn modelId="{6D1CC5DA-8F88-40C7-99DF-794D061D5D1C}" type="presParOf" srcId="{4C223C37-6CBD-492C-AFAC-030747827038}" destId="{7C2CD912-EEA8-43BC-9F0E-3C7A298FDBD5}" srcOrd="6" destOrd="0" presId="urn:microsoft.com/office/officeart/2005/8/layout/vProcess5"/>
    <dgm:cxn modelId="{78CEEECD-F4F2-465A-AECA-9AD13AFCBD37}" type="presParOf" srcId="{4C223C37-6CBD-492C-AFAC-030747827038}" destId="{9EEF6E2E-DD42-4221-B88A-27D538C2D646}" srcOrd="7" destOrd="0" presId="urn:microsoft.com/office/officeart/2005/8/layout/vProcess5"/>
    <dgm:cxn modelId="{3670974E-C5C7-4DEB-96C7-ACF574743E46}" type="presParOf" srcId="{4C223C37-6CBD-492C-AFAC-030747827038}" destId="{0379888C-8F74-410D-8740-4B492C2574B4}" srcOrd="8" destOrd="0" presId="urn:microsoft.com/office/officeart/2005/8/layout/vProcess5"/>
    <dgm:cxn modelId="{184EC45B-B762-436A-B9C1-C70C66C4EE68}" type="presParOf" srcId="{4C223C37-6CBD-492C-AFAC-030747827038}" destId="{699EF4EA-B5C0-4FCD-B175-972F70FF0BD5}" srcOrd="9" destOrd="0" presId="urn:microsoft.com/office/officeart/2005/8/layout/vProcess5"/>
    <dgm:cxn modelId="{9008DAEA-638E-4DB8-9AF2-564063462FC4}" type="presParOf" srcId="{4C223C37-6CBD-492C-AFAC-030747827038}" destId="{105EC0F7-3393-4431-84B6-0DD3FB31A3CE}" srcOrd="10" destOrd="0" presId="urn:microsoft.com/office/officeart/2005/8/layout/vProcess5"/>
    <dgm:cxn modelId="{20DDDF30-51DA-41B9-9316-B879622DEA89}" type="presParOf" srcId="{4C223C37-6CBD-492C-AFAC-030747827038}" destId="{CBDE2077-6096-4255-A07C-08F1BB8C214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593584-8FD4-41B4-AFF3-FD76BF87ACC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AA8264-2ED8-4C19-875B-9B4D009B9283}">
      <dgm:prSet/>
      <dgm:spPr/>
      <dgm:t>
        <a:bodyPr/>
        <a:lstStyle/>
        <a:p>
          <a:r>
            <a:rPr lang="en-GB" strike="sngStrike" dirty="0"/>
            <a:t>Cross-disciplinarity</a:t>
          </a:r>
          <a:endParaRPr lang="en-US" strike="sngStrike" dirty="0"/>
        </a:p>
      </dgm:t>
    </dgm:pt>
    <dgm:pt modelId="{511176DF-3C70-42B0-9385-256CD1CC5EC8}" type="parTrans" cxnId="{C6204C59-E2FB-4596-9061-DA9A28AC9F8A}">
      <dgm:prSet/>
      <dgm:spPr/>
      <dgm:t>
        <a:bodyPr/>
        <a:lstStyle/>
        <a:p>
          <a:endParaRPr lang="en-US"/>
        </a:p>
      </dgm:t>
    </dgm:pt>
    <dgm:pt modelId="{978AD0A2-56F9-4242-897F-7881ABDB8D17}" type="sibTrans" cxnId="{C6204C59-E2FB-4596-9061-DA9A28AC9F8A}">
      <dgm:prSet/>
      <dgm:spPr/>
      <dgm:t>
        <a:bodyPr/>
        <a:lstStyle/>
        <a:p>
          <a:endParaRPr lang="en-US"/>
        </a:p>
      </dgm:t>
    </dgm:pt>
    <dgm:pt modelId="{4FF50511-811A-4667-9734-6566F8991216}">
      <dgm:prSet/>
      <dgm:spPr/>
      <dgm:t>
        <a:bodyPr/>
        <a:lstStyle/>
        <a:p>
          <a:r>
            <a:rPr lang="en-GB" strike="sngStrike" dirty="0"/>
            <a:t>Inter-disciplinarity</a:t>
          </a:r>
          <a:endParaRPr lang="en-US" strike="sngStrike" dirty="0"/>
        </a:p>
      </dgm:t>
    </dgm:pt>
    <dgm:pt modelId="{DCCA88BB-5796-4D9B-9721-E1762D8B8412}" type="parTrans" cxnId="{3AD9AD9D-75B6-4B2D-835F-3C30C3FC36E5}">
      <dgm:prSet/>
      <dgm:spPr/>
      <dgm:t>
        <a:bodyPr/>
        <a:lstStyle/>
        <a:p>
          <a:endParaRPr lang="en-US"/>
        </a:p>
      </dgm:t>
    </dgm:pt>
    <dgm:pt modelId="{486EB001-8548-443F-A6F2-7E368E76BB44}" type="sibTrans" cxnId="{3AD9AD9D-75B6-4B2D-835F-3C30C3FC36E5}">
      <dgm:prSet/>
      <dgm:spPr/>
      <dgm:t>
        <a:bodyPr/>
        <a:lstStyle/>
        <a:p>
          <a:endParaRPr lang="en-US"/>
        </a:p>
      </dgm:t>
    </dgm:pt>
    <dgm:pt modelId="{AB86D54D-9D26-41A9-BA5F-455C6EAC3A94}">
      <dgm:prSet/>
      <dgm:spPr/>
      <dgm:t>
        <a:bodyPr/>
        <a:lstStyle/>
        <a:p>
          <a:r>
            <a:rPr lang="en-GB" strike="sngStrike" dirty="0">
              <a:effectLst/>
            </a:rPr>
            <a:t>Multi-disciplinarity</a:t>
          </a:r>
          <a:endParaRPr lang="en-US" strike="sngStrike" dirty="0">
            <a:effectLst/>
          </a:endParaRPr>
        </a:p>
      </dgm:t>
    </dgm:pt>
    <dgm:pt modelId="{A40820F7-113B-4336-A016-D10D748B1825}" type="parTrans" cxnId="{0A51EE6A-B396-4222-96F5-55A11D20A390}">
      <dgm:prSet/>
      <dgm:spPr/>
      <dgm:t>
        <a:bodyPr/>
        <a:lstStyle/>
        <a:p>
          <a:endParaRPr lang="en-US"/>
        </a:p>
      </dgm:t>
    </dgm:pt>
    <dgm:pt modelId="{6928F9E9-99E4-4E75-A803-BFD4F54EBFA3}" type="sibTrans" cxnId="{0A51EE6A-B396-4222-96F5-55A11D20A390}">
      <dgm:prSet/>
      <dgm:spPr/>
      <dgm:t>
        <a:bodyPr/>
        <a:lstStyle/>
        <a:p>
          <a:endParaRPr lang="en-US"/>
        </a:p>
      </dgm:t>
    </dgm:pt>
    <dgm:pt modelId="{EDE0C410-5C8F-4184-944D-E2C900D1B98E}">
      <dgm:prSet/>
      <dgm:spPr/>
      <dgm:t>
        <a:bodyPr/>
        <a:lstStyle/>
        <a:p>
          <a:r>
            <a:rPr lang="en-GB" strike="sngStrike" dirty="0"/>
            <a:t>Trans-disciplinarity</a:t>
          </a:r>
          <a:endParaRPr lang="en-US" strike="sngStrike" dirty="0"/>
        </a:p>
      </dgm:t>
    </dgm:pt>
    <dgm:pt modelId="{F9755EFD-101A-4B8A-A7AD-4081BB77C5B5}" type="parTrans" cxnId="{D3552B51-2EAB-4C2D-A203-D5ED8E06F775}">
      <dgm:prSet/>
      <dgm:spPr/>
      <dgm:t>
        <a:bodyPr/>
        <a:lstStyle/>
        <a:p>
          <a:endParaRPr lang="en-US"/>
        </a:p>
      </dgm:t>
    </dgm:pt>
    <dgm:pt modelId="{3468441F-F2FA-42C3-8624-350CAEC485AE}" type="sibTrans" cxnId="{D3552B51-2EAB-4C2D-A203-D5ED8E06F775}">
      <dgm:prSet/>
      <dgm:spPr/>
      <dgm:t>
        <a:bodyPr/>
        <a:lstStyle/>
        <a:p>
          <a:endParaRPr lang="en-US"/>
        </a:p>
      </dgm:t>
    </dgm:pt>
    <dgm:pt modelId="{4C223C37-6CBD-492C-AFAC-030747827038}" type="pres">
      <dgm:prSet presAssocID="{6A593584-8FD4-41B4-AFF3-FD76BF87ACC0}" presName="outerComposite" presStyleCnt="0">
        <dgm:presLayoutVars>
          <dgm:chMax val="5"/>
          <dgm:dir/>
          <dgm:resizeHandles val="exact"/>
        </dgm:presLayoutVars>
      </dgm:prSet>
      <dgm:spPr/>
    </dgm:pt>
    <dgm:pt modelId="{636B8A9E-7D66-4D79-88B3-79D83EEBD544}" type="pres">
      <dgm:prSet presAssocID="{6A593584-8FD4-41B4-AFF3-FD76BF87ACC0}" presName="dummyMaxCanvas" presStyleCnt="0">
        <dgm:presLayoutVars/>
      </dgm:prSet>
      <dgm:spPr/>
    </dgm:pt>
    <dgm:pt modelId="{484D8FA9-F048-4745-9E81-63696FCE1929}" type="pres">
      <dgm:prSet presAssocID="{6A593584-8FD4-41B4-AFF3-FD76BF87ACC0}" presName="FourNodes_1" presStyleLbl="node1" presStyleIdx="0" presStyleCnt="4">
        <dgm:presLayoutVars>
          <dgm:bulletEnabled val="1"/>
        </dgm:presLayoutVars>
      </dgm:prSet>
      <dgm:spPr/>
    </dgm:pt>
    <dgm:pt modelId="{DB38FD05-EC84-42D9-B3BD-574DE29332FE}" type="pres">
      <dgm:prSet presAssocID="{6A593584-8FD4-41B4-AFF3-FD76BF87ACC0}" presName="FourNodes_2" presStyleLbl="node1" presStyleIdx="1" presStyleCnt="4">
        <dgm:presLayoutVars>
          <dgm:bulletEnabled val="1"/>
        </dgm:presLayoutVars>
      </dgm:prSet>
      <dgm:spPr/>
    </dgm:pt>
    <dgm:pt modelId="{380D7431-2947-44CC-9AE8-21A73857CE5C}" type="pres">
      <dgm:prSet presAssocID="{6A593584-8FD4-41B4-AFF3-FD76BF87ACC0}" presName="FourNodes_3" presStyleLbl="node1" presStyleIdx="2" presStyleCnt="4">
        <dgm:presLayoutVars>
          <dgm:bulletEnabled val="1"/>
        </dgm:presLayoutVars>
      </dgm:prSet>
      <dgm:spPr/>
    </dgm:pt>
    <dgm:pt modelId="{3CB1DB66-A7C9-429D-A8F2-66FB2A389EFF}" type="pres">
      <dgm:prSet presAssocID="{6A593584-8FD4-41B4-AFF3-FD76BF87ACC0}" presName="FourNodes_4" presStyleLbl="node1" presStyleIdx="3" presStyleCnt="4">
        <dgm:presLayoutVars>
          <dgm:bulletEnabled val="1"/>
        </dgm:presLayoutVars>
      </dgm:prSet>
      <dgm:spPr/>
    </dgm:pt>
    <dgm:pt modelId="{C5456B07-CE8D-4D4B-82B1-030FAE84A5D8}" type="pres">
      <dgm:prSet presAssocID="{6A593584-8FD4-41B4-AFF3-FD76BF87ACC0}" presName="FourConn_1-2" presStyleLbl="fgAccFollowNode1" presStyleIdx="0" presStyleCnt="3">
        <dgm:presLayoutVars>
          <dgm:bulletEnabled val="1"/>
        </dgm:presLayoutVars>
      </dgm:prSet>
      <dgm:spPr/>
    </dgm:pt>
    <dgm:pt modelId="{7C2CD912-EEA8-43BC-9F0E-3C7A298FDBD5}" type="pres">
      <dgm:prSet presAssocID="{6A593584-8FD4-41B4-AFF3-FD76BF87ACC0}" presName="FourConn_2-3" presStyleLbl="fgAccFollowNode1" presStyleIdx="1" presStyleCnt="3">
        <dgm:presLayoutVars>
          <dgm:bulletEnabled val="1"/>
        </dgm:presLayoutVars>
      </dgm:prSet>
      <dgm:spPr/>
    </dgm:pt>
    <dgm:pt modelId="{9EEF6E2E-DD42-4221-B88A-27D538C2D646}" type="pres">
      <dgm:prSet presAssocID="{6A593584-8FD4-41B4-AFF3-FD76BF87ACC0}" presName="FourConn_3-4" presStyleLbl="fgAccFollowNode1" presStyleIdx="2" presStyleCnt="3">
        <dgm:presLayoutVars>
          <dgm:bulletEnabled val="1"/>
        </dgm:presLayoutVars>
      </dgm:prSet>
      <dgm:spPr/>
    </dgm:pt>
    <dgm:pt modelId="{0379888C-8F74-410D-8740-4B492C2574B4}" type="pres">
      <dgm:prSet presAssocID="{6A593584-8FD4-41B4-AFF3-FD76BF87ACC0}" presName="FourNodes_1_text" presStyleLbl="node1" presStyleIdx="3" presStyleCnt="4">
        <dgm:presLayoutVars>
          <dgm:bulletEnabled val="1"/>
        </dgm:presLayoutVars>
      </dgm:prSet>
      <dgm:spPr/>
    </dgm:pt>
    <dgm:pt modelId="{699EF4EA-B5C0-4FCD-B175-972F70FF0BD5}" type="pres">
      <dgm:prSet presAssocID="{6A593584-8FD4-41B4-AFF3-FD76BF87ACC0}" presName="FourNodes_2_text" presStyleLbl="node1" presStyleIdx="3" presStyleCnt="4">
        <dgm:presLayoutVars>
          <dgm:bulletEnabled val="1"/>
        </dgm:presLayoutVars>
      </dgm:prSet>
      <dgm:spPr/>
    </dgm:pt>
    <dgm:pt modelId="{105EC0F7-3393-4431-84B6-0DD3FB31A3CE}" type="pres">
      <dgm:prSet presAssocID="{6A593584-8FD4-41B4-AFF3-FD76BF87ACC0}" presName="FourNodes_3_text" presStyleLbl="node1" presStyleIdx="3" presStyleCnt="4">
        <dgm:presLayoutVars>
          <dgm:bulletEnabled val="1"/>
        </dgm:presLayoutVars>
      </dgm:prSet>
      <dgm:spPr/>
    </dgm:pt>
    <dgm:pt modelId="{CBDE2077-6096-4255-A07C-08F1BB8C214C}" type="pres">
      <dgm:prSet presAssocID="{6A593584-8FD4-41B4-AFF3-FD76BF87ACC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0692822-2E06-41F4-BFA4-60FBABD7432B}" type="presOf" srcId="{978AD0A2-56F9-4242-897F-7881ABDB8D17}" destId="{C5456B07-CE8D-4D4B-82B1-030FAE84A5D8}" srcOrd="0" destOrd="0" presId="urn:microsoft.com/office/officeart/2005/8/layout/vProcess5"/>
    <dgm:cxn modelId="{F9EC5524-ADA0-4EA6-B59D-497D729E158A}" type="presOf" srcId="{4FF50511-811A-4667-9734-6566F8991216}" destId="{DB38FD05-EC84-42D9-B3BD-574DE29332FE}" srcOrd="0" destOrd="0" presId="urn:microsoft.com/office/officeart/2005/8/layout/vProcess5"/>
    <dgm:cxn modelId="{9E3EA75E-9574-4F18-BF24-CB55EFB6AB95}" type="presOf" srcId="{AB86D54D-9D26-41A9-BA5F-455C6EAC3A94}" destId="{105EC0F7-3393-4431-84B6-0DD3FB31A3CE}" srcOrd="1" destOrd="0" presId="urn:microsoft.com/office/officeart/2005/8/layout/vProcess5"/>
    <dgm:cxn modelId="{5604BA60-6B72-4BF4-98F8-EEFE88D198D0}" type="presOf" srcId="{EDE0C410-5C8F-4184-944D-E2C900D1B98E}" destId="{3CB1DB66-A7C9-429D-A8F2-66FB2A389EFF}" srcOrd="0" destOrd="0" presId="urn:microsoft.com/office/officeart/2005/8/layout/vProcess5"/>
    <dgm:cxn modelId="{D58D9041-677E-4D4A-9E77-1CD8ECB8094A}" type="presOf" srcId="{486EB001-8548-443F-A6F2-7E368E76BB44}" destId="{7C2CD912-EEA8-43BC-9F0E-3C7A298FDBD5}" srcOrd="0" destOrd="0" presId="urn:microsoft.com/office/officeart/2005/8/layout/vProcess5"/>
    <dgm:cxn modelId="{3C452769-75D5-432F-977F-29C58CBD1A33}" type="presOf" srcId="{EDE0C410-5C8F-4184-944D-E2C900D1B98E}" destId="{CBDE2077-6096-4255-A07C-08F1BB8C214C}" srcOrd="1" destOrd="0" presId="urn:microsoft.com/office/officeart/2005/8/layout/vProcess5"/>
    <dgm:cxn modelId="{2F26794A-D1FC-4130-AFC1-AAD1D152886F}" type="presOf" srcId="{3DAA8264-2ED8-4C19-875B-9B4D009B9283}" destId="{484D8FA9-F048-4745-9E81-63696FCE1929}" srcOrd="0" destOrd="0" presId="urn:microsoft.com/office/officeart/2005/8/layout/vProcess5"/>
    <dgm:cxn modelId="{0A51EE6A-B396-4222-96F5-55A11D20A390}" srcId="{6A593584-8FD4-41B4-AFF3-FD76BF87ACC0}" destId="{AB86D54D-9D26-41A9-BA5F-455C6EAC3A94}" srcOrd="2" destOrd="0" parTransId="{A40820F7-113B-4336-A016-D10D748B1825}" sibTransId="{6928F9E9-99E4-4E75-A803-BFD4F54EBFA3}"/>
    <dgm:cxn modelId="{D3552B51-2EAB-4C2D-A203-D5ED8E06F775}" srcId="{6A593584-8FD4-41B4-AFF3-FD76BF87ACC0}" destId="{EDE0C410-5C8F-4184-944D-E2C900D1B98E}" srcOrd="3" destOrd="0" parTransId="{F9755EFD-101A-4B8A-A7AD-4081BB77C5B5}" sibTransId="{3468441F-F2FA-42C3-8624-350CAEC485AE}"/>
    <dgm:cxn modelId="{C6204C59-E2FB-4596-9061-DA9A28AC9F8A}" srcId="{6A593584-8FD4-41B4-AFF3-FD76BF87ACC0}" destId="{3DAA8264-2ED8-4C19-875B-9B4D009B9283}" srcOrd="0" destOrd="0" parTransId="{511176DF-3C70-42B0-9385-256CD1CC5EC8}" sibTransId="{978AD0A2-56F9-4242-897F-7881ABDB8D17}"/>
    <dgm:cxn modelId="{28A24A91-FA04-4F10-A711-90DC13A60AFD}" type="presOf" srcId="{6A593584-8FD4-41B4-AFF3-FD76BF87ACC0}" destId="{4C223C37-6CBD-492C-AFAC-030747827038}" srcOrd="0" destOrd="0" presId="urn:microsoft.com/office/officeart/2005/8/layout/vProcess5"/>
    <dgm:cxn modelId="{3AD9AD9D-75B6-4B2D-835F-3C30C3FC36E5}" srcId="{6A593584-8FD4-41B4-AFF3-FD76BF87ACC0}" destId="{4FF50511-811A-4667-9734-6566F8991216}" srcOrd="1" destOrd="0" parTransId="{DCCA88BB-5796-4D9B-9721-E1762D8B8412}" sibTransId="{486EB001-8548-443F-A6F2-7E368E76BB44}"/>
    <dgm:cxn modelId="{E809A0A4-D8F2-45DD-86B4-C2F2456816DD}" type="presOf" srcId="{6928F9E9-99E4-4E75-A803-BFD4F54EBFA3}" destId="{9EEF6E2E-DD42-4221-B88A-27D538C2D646}" srcOrd="0" destOrd="0" presId="urn:microsoft.com/office/officeart/2005/8/layout/vProcess5"/>
    <dgm:cxn modelId="{D128A2DA-AEDC-43FC-B2A5-617A6E7B4A11}" type="presOf" srcId="{4FF50511-811A-4667-9734-6566F8991216}" destId="{699EF4EA-B5C0-4FCD-B175-972F70FF0BD5}" srcOrd="1" destOrd="0" presId="urn:microsoft.com/office/officeart/2005/8/layout/vProcess5"/>
    <dgm:cxn modelId="{F79890F9-F0A9-408E-99E2-4681CCDAC4F9}" type="presOf" srcId="{AB86D54D-9D26-41A9-BA5F-455C6EAC3A94}" destId="{380D7431-2947-44CC-9AE8-21A73857CE5C}" srcOrd="0" destOrd="0" presId="urn:microsoft.com/office/officeart/2005/8/layout/vProcess5"/>
    <dgm:cxn modelId="{BB18D2FA-DF4B-4359-936D-0206FEF022F4}" type="presOf" srcId="{3DAA8264-2ED8-4C19-875B-9B4D009B9283}" destId="{0379888C-8F74-410D-8740-4B492C2574B4}" srcOrd="1" destOrd="0" presId="urn:microsoft.com/office/officeart/2005/8/layout/vProcess5"/>
    <dgm:cxn modelId="{118396AB-3F8E-4872-874B-C1801CE1303E}" type="presParOf" srcId="{4C223C37-6CBD-492C-AFAC-030747827038}" destId="{636B8A9E-7D66-4D79-88B3-79D83EEBD544}" srcOrd="0" destOrd="0" presId="urn:microsoft.com/office/officeart/2005/8/layout/vProcess5"/>
    <dgm:cxn modelId="{5F89F429-9DF2-4377-8DD6-E1DC680F9FA1}" type="presParOf" srcId="{4C223C37-6CBD-492C-AFAC-030747827038}" destId="{484D8FA9-F048-4745-9E81-63696FCE1929}" srcOrd="1" destOrd="0" presId="urn:microsoft.com/office/officeart/2005/8/layout/vProcess5"/>
    <dgm:cxn modelId="{0E42EC6C-6022-4EAD-8665-F7CC8DB1BB62}" type="presParOf" srcId="{4C223C37-6CBD-492C-AFAC-030747827038}" destId="{DB38FD05-EC84-42D9-B3BD-574DE29332FE}" srcOrd="2" destOrd="0" presId="urn:microsoft.com/office/officeart/2005/8/layout/vProcess5"/>
    <dgm:cxn modelId="{52B1B157-BBA2-4E70-AB49-F7C78F9DDE59}" type="presParOf" srcId="{4C223C37-6CBD-492C-AFAC-030747827038}" destId="{380D7431-2947-44CC-9AE8-21A73857CE5C}" srcOrd="3" destOrd="0" presId="urn:microsoft.com/office/officeart/2005/8/layout/vProcess5"/>
    <dgm:cxn modelId="{48CFA5D7-3549-4E81-8D32-B0967AF0D763}" type="presParOf" srcId="{4C223C37-6CBD-492C-AFAC-030747827038}" destId="{3CB1DB66-A7C9-429D-A8F2-66FB2A389EFF}" srcOrd="4" destOrd="0" presId="urn:microsoft.com/office/officeart/2005/8/layout/vProcess5"/>
    <dgm:cxn modelId="{1C4A2A23-B808-458B-9D5A-ADEE8A87F2B1}" type="presParOf" srcId="{4C223C37-6CBD-492C-AFAC-030747827038}" destId="{C5456B07-CE8D-4D4B-82B1-030FAE84A5D8}" srcOrd="5" destOrd="0" presId="urn:microsoft.com/office/officeart/2005/8/layout/vProcess5"/>
    <dgm:cxn modelId="{6D1CC5DA-8F88-40C7-99DF-794D061D5D1C}" type="presParOf" srcId="{4C223C37-6CBD-492C-AFAC-030747827038}" destId="{7C2CD912-EEA8-43BC-9F0E-3C7A298FDBD5}" srcOrd="6" destOrd="0" presId="urn:microsoft.com/office/officeart/2005/8/layout/vProcess5"/>
    <dgm:cxn modelId="{78CEEECD-F4F2-465A-AECA-9AD13AFCBD37}" type="presParOf" srcId="{4C223C37-6CBD-492C-AFAC-030747827038}" destId="{9EEF6E2E-DD42-4221-B88A-27D538C2D646}" srcOrd="7" destOrd="0" presId="urn:microsoft.com/office/officeart/2005/8/layout/vProcess5"/>
    <dgm:cxn modelId="{3670974E-C5C7-4DEB-96C7-ACF574743E46}" type="presParOf" srcId="{4C223C37-6CBD-492C-AFAC-030747827038}" destId="{0379888C-8F74-410D-8740-4B492C2574B4}" srcOrd="8" destOrd="0" presId="urn:microsoft.com/office/officeart/2005/8/layout/vProcess5"/>
    <dgm:cxn modelId="{184EC45B-B762-436A-B9C1-C70C66C4EE68}" type="presParOf" srcId="{4C223C37-6CBD-492C-AFAC-030747827038}" destId="{699EF4EA-B5C0-4FCD-B175-972F70FF0BD5}" srcOrd="9" destOrd="0" presId="urn:microsoft.com/office/officeart/2005/8/layout/vProcess5"/>
    <dgm:cxn modelId="{9008DAEA-638E-4DB8-9AF2-564063462FC4}" type="presParOf" srcId="{4C223C37-6CBD-492C-AFAC-030747827038}" destId="{105EC0F7-3393-4431-84B6-0DD3FB31A3CE}" srcOrd="10" destOrd="0" presId="urn:microsoft.com/office/officeart/2005/8/layout/vProcess5"/>
    <dgm:cxn modelId="{20DDDF30-51DA-41B9-9316-B879622DEA89}" type="presParOf" srcId="{4C223C37-6CBD-492C-AFAC-030747827038}" destId="{CBDE2077-6096-4255-A07C-08F1BB8C214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A10828-35C9-4C0A-B4A6-A0210B7D547F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3A6704F-CB10-4373-A367-3B9F729B8359}">
      <dgm:prSet/>
      <dgm:spPr/>
      <dgm:t>
        <a:bodyPr/>
        <a:lstStyle/>
        <a:p>
          <a:r>
            <a:rPr lang="en-GB"/>
            <a:t>Pace of scientific discovery is slowing down</a:t>
          </a:r>
          <a:endParaRPr lang="en-US"/>
        </a:p>
      </dgm:t>
    </dgm:pt>
    <dgm:pt modelId="{D82D2E1C-E09E-4F83-AEEA-7E8CAFA50EA7}" type="parTrans" cxnId="{B4C42E1C-0E7F-4FCE-AB41-1FDD78703213}">
      <dgm:prSet/>
      <dgm:spPr/>
      <dgm:t>
        <a:bodyPr/>
        <a:lstStyle/>
        <a:p>
          <a:endParaRPr lang="en-US"/>
        </a:p>
      </dgm:t>
    </dgm:pt>
    <dgm:pt modelId="{9B751F30-7940-4ECD-A69C-B7BA3C8BCE97}" type="sibTrans" cxnId="{B4C42E1C-0E7F-4FCE-AB41-1FDD78703213}">
      <dgm:prSet/>
      <dgm:spPr/>
      <dgm:t>
        <a:bodyPr/>
        <a:lstStyle/>
        <a:p>
          <a:endParaRPr lang="en-US"/>
        </a:p>
      </dgm:t>
    </dgm:pt>
    <dgm:pt modelId="{67595F00-42A6-466D-9D63-10C1B3C1635B}">
      <dgm:prSet/>
      <dgm:spPr/>
      <dgm:t>
        <a:bodyPr/>
        <a:lstStyle/>
        <a:p>
          <a:r>
            <a:rPr lang="en-GB"/>
            <a:t>Advances in one field creates opportunities in others</a:t>
          </a:r>
          <a:endParaRPr lang="en-US"/>
        </a:p>
      </dgm:t>
    </dgm:pt>
    <dgm:pt modelId="{C91FACA8-0702-4444-B61E-03400766F7DA}" type="parTrans" cxnId="{EAFE5233-A4FB-4273-A72A-865DFC7F1C11}">
      <dgm:prSet/>
      <dgm:spPr/>
      <dgm:t>
        <a:bodyPr/>
        <a:lstStyle/>
        <a:p>
          <a:endParaRPr lang="en-US"/>
        </a:p>
      </dgm:t>
    </dgm:pt>
    <dgm:pt modelId="{761926F8-B6D9-4C92-A25F-80FD714400BF}" type="sibTrans" cxnId="{EAFE5233-A4FB-4273-A72A-865DFC7F1C11}">
      <dgm:prSet/>
      <dgm:spPr/>
      <dgm:t>
        <a:bodyPr/>
        <a:lstStyle/>
        <a:p>
          <a:endParaRPr lang="en-US"/>
        </a:p>
      </dgm:t>
    </dgm:pt>
    <dgm:pt modelId="{D3D7F71D-B5A0-4BD4-BAFC-304C8E32D94F}">
      <dgm:prSet/>
      <dgm:spPr/>
      <dgm:t>
        <a:bodyPr/>
        <a:lstStyle/>
        <a:p>
          <a:r>
            <a:rPr lang="en-GB"/>
            <a:t>Novel Methods meets Novel Use case = everyone gets a paper</a:t>
          </a:r>
          <a:endParaRPr lang="en-US"/>
        </a:p>
      </dgm:t>
    </dgm:pt>
    <dgm:pt modelId="{845233C8-9FCA-4CDE-BC36-493B757935A6}" type="parTrans" cxnId="{BB6106D4-B54F-43F2-9DF4-5713049B9A36}">
      <dgm:prSet/>
      <dgm:spPr/>
      <dgm:t>
        <a:bodyPr/>
        <a:lstStyle/>
        <a:p>
          <a:endParaRPr lang="en-US"/>
        </a:p>
      </dgm:t>
    </dgm:pt>
    <dgm:pt modelId="{8B19A9D5-E742-4BF0-AA7B-F83BA5553E52}" type="sibTrans" cxnId="{BB6106D4-B54F-43F2-9DF4-5713049B9A36}">
      <dgm:prSet/>
      <dgm:spPr/>
      <dgm:t>
        <a:bodyPr/>
        <a:lstStyle/>
        <a:p>
          <a:endParaRPr lang="en-US"/>
        </a:p>
      </dgm:t>
    </dgm:pt>
    <dgm:pt modelId="{5AC74381-DAA5-4E68-8C42-0BEB9EF98AF9}">
      <dgm:prSet/>
      <dgm:spPr/>
      <dgm:t>
        <a:bodyPr/>
        <a:lstStyle/>
        <a:p>
          <a:r>
            <a:rPr lang="en-GB" dirty="0"/>
            <a:t>The only way to address real world challenges / wicked problems</a:t>
          </a:r>
          <a:endParaRPr lang="en-US" dirty="0"/>
        </a:p>
      </dgm:t>
    </dgm:pt>
    <dgm:pt modelId="{4FC7A9E0-0B6B-4252-A334-985D0E9B4D58}" type="parTrans" cxnId="{E9E5C1E1-60C3-4807-AFDF-C528388E28DE}">
      <dgm:prSet/>
      <dgm:spPr/>
      <dgm:t>
        <a:bodyPr/>
        <a:lstStyle/>
        <a:p>
          <a:endParaRPr lang="en-US"/>
        </a:p>
      </dgm:t>
    </dgm:pt>
    <dgm:pt modelId="{9A55A0D9-CA4D-4115-BEC9-E8132532B451}" type="sibTrans" cxnId="{E9E5C1E1-60C3-4807-AFDF-C528388E28DE}">
      <dgm:prSet/>
      <dgm:spPr/>
      <dgm:t>
        <a:bodyPr/>
        <a:lstStyle/>
        <a:p>
          <a:endParaRPr lang="en-US"/>
        </a:p>
      </dgm:t>
    </dgm:pt>
    <dgm:pt modelId="{93F810B0-26EB-45A7-BB14-6BDCCAEA98CD}">
      <dgm:prSet/>
      <dgm:spPr/>
      <dgm:t>
        <a:bodyPr/>
        <a:lstStyle/>
        <a:p>
          <a:r>
            <a:rPr lang="en-GB" dirty="0"/>
            <a:t>To access genuinely interdisciplinary funding</a:t>
          </a:r>
          <a:endParaRPr lang="en-US" dirty="0"/>
        </a:p>
      </dgm:t>
    </dgm:pt>
    <dgm:pt modelId="{3E9D3E82-7DA2-40E0-AFD6-A18F9379B925}" type="parTrans" cxnId="{FC51CBF0-3B93-4712-9763-CE9C34A29158}">
      <dgm:prSet/>
      <dgm:spPr/>
      <dgm:t>
        <a:bodyPr/>
        <a:lstStyle/>
        <a:p>
          <a:endParaRPr lang="en-US"/>
        </a:p>
      </dgm:t>
    </dgm:pt>
    <dgm:pt modelId="{16781D9A-0C6E-494A-82DB-D020107810B2}" type="sibTrans" cxnId="{FC51CBF0-3B93-4712-9763-CE9C34A29158}">
      <dgm:prSet/>
      <dgm:spPr/>
      <dgm:t>
        <a:bodyPr/>
        <a:lstStyle/>
        <a:p>
          <a:endParaRPr lang="en-US"/>
        </a:p>
      </dgm:t>
    </dgm:pt>
    <dgm:pt modelId="{CE9C90D9-270B-4CA5-B296-024F23A2F97C}">
      <dgm:prSet/>
      <dgm:spPr/>
      <dgm:t>
        <a:bodyPr/>
        <a:lstStyle/>
        <a:p>
          <a:r>
            <a:rPr lang="en-GB" dirty="0"/>
            <a:t>To access larger funding pots in other disciplines</a:t>
          </a:r>
          <a:endParaRPr lang="en-US" dirty="0"/>
        </a:p>
      </dgm:t>
    </dgm:pt>
    <dgm:pt modelId="{CBA8FF9D-6EE0-4BCE-B3BD-78C77E730DA4}" type="parTrans" cxnId="{84692DB6-E484-4826-BC9A-AD944666E95A}">
      <dgm:prSet/>
      <dgm:spPr/>
      <dgm:t>
        <a:bodyPr/>
        <a:lstStyle/>
        <a:p>
          <a:endParaRPr lang="en-US"/>
        </a:p>
      </dgm:t>
    </dgm:pt>
    <dgm:pt modelId="{25269CF7-AAAA-41CF-819D-B237CA73F047}" type="sibTrans" cxnId="{84692DB6-E484-4826-BC9A-AD944666E95A}">
      <dgm:prSet/>
      <dgm:spPr/>
      <dgm:t>
        <a:bodyPr/>
        <a:lstStyle/>
        <a:p>
          <a:endParaRPr lang="en-US"/>
        </a:p>
      </dgm:t>
    </dgm:pt>
    <dgm:pt modelId="{A418D126-BBA1-45F0-B309-5B98763F7A1C}">
      <dgm:prSet/>
      <dgm:spPr/>
      <dgm:t>
        <a:bodyPr/>
        <a:lstStyle/>
        <a:p>
          <a:r>
            <a:rPr lang="en-GB"/>
            <a:t>Because university management wants us to</a:t>
          </a:r>
          <a:endParaRPr lang="en-US"/>
        </a:p>
      </dgm:t>
    </dgm:pt>
    <dgm:pt modelId="{30BC913F-4FCA-411F-B172-54D3EFB5C8E1}" type="parTrans" cxnId="{8DD74284-6FAF-48AB-B6A4-76452F84559E}">
      <dgm:prSet/>
      <dgm:spPr/>
      <dgm:t>
        <a:bodyPr/>
        <a:lstStyle/>
        <a:p>
          <a:endParaRPr lang="en-US"/>
        </a:p>
      </dgm:t>
    </dgm:pt>
    <dgm:pt modelId="{903C1109-F630-4792-8D00-545807F02298}" type="sibTrans" cxnId="{8DD74284-6FAF-48AB-B6A4-76452F84559E}">
      <dgm:prSet/>
      <dgm:spPr/>
      <dgm:t>
        <a:bodyPr/>
        <a:lstStyle/>
        <a:p>
          <a:endParaRPr lang="en-US"/>
        </a:p>
      </dgm:t>
    </dgm:pt>
    <dgm:pt modelId="{D6ECA2C8-F3CF-402C-90F0-D7188F10B3DB}" type="pres">
      <dgm:prSet presAssocID="{39A10828-35C9-4C0A-B4A6-A0210B7D547F}" presName="diagram" presStyleCnt="0">
        <dgm:presLayoutVars>
          <dgm:dir/>
          <dgm:resizeHandles val="exact"/>
        </dgm:presLayoutVars>
      </dgm:prSet>
      <dgm:spPr/>
    </dgm:pt>
    <dgm:pt modelId="{F2A16D57-6261-47FC-A646-1F81F392FBF0}" type="pres">
      <dgm:prSet presAssocID="{5AC74381-DAA5-4E68-8C42-0BEB9EF98AF9}" presName="node" presStyleLbl="node1" presStyleIdx="0" presStyleCnt="7">
        <dgm:presLayoutVars>
          <dgm:bulletEnabled val="1"/>
        </dgm:presLayoutVars>
      </dgm:prSet>
      <dgm:spPr/>
    </dgm:pt>
    <dgm:pt modelId="{33D2EABF-3CD2-4FFF-8B5D-5BAB90920A72}" type="pres">
      <dgm:prSet presAssocID="{9A55A0D9-CA4D-4115-BEC9-E8132532B451}" presName="sibTrans" presStyleCnt="0"/>
      <dgm:spPr/>
    </dgm:pt>
    <dgm:pt modelId="{F595D30B-8E09-468C-81E9-137E4472A8D1}" type="pres">
      <dgm:prSet presAssocID="{C3A6704F-CB10-4373-A367-3B9F729B8359}" presName="node" presStyleLbl="node1" presStyleIdx="1" presStyleCnt="7">
        <dgm:presLayoutVars>
          <dgm:bulletEnabled val="1"/>
        </dgm:presLayoutVars>
      </dgm:prSet>
      <dgm:spPr/>
    </dgm:pt>
    <dgm:pt modelId="{7F2481CE-5B8C-4798-88D8-80EF57E0E265}" type="pres">
      <dgm:prSet presAssocID="{9B751F30-7940-4ECD-A69C-B7BA3C8BCE97}" presName="sibTrans" presStyleCnt="0"/>
      <dgm:spPr/>
    </dgm:pt>
    <dgm:pt modelId="{F9380A3F-3E5E-4872-9826-09CA7C2A11FB}" type="pres">
      <dgm:prSet presAssocID="{67595F00-42A6-466D-9D63-10C1B3C1635B}" presName="node" presStyleLbl="node1" presStyleIdx="2" presStyleCnt="7">
        <dgm:presLayoutVars>
          <dgm:bulletEnabled val="1"/>
        </dgm:presLayoutVars>
      </dgm:prSet>
      <dgm:spPr/>
    </dgm:pt>
    <dgm:pt modelId="{77B98832-82A3-4DC9-A612-D5F0BFB45A9F}" type="pres">
      <dgm:prSet presAssocID="{761926F8-B6D9-4C92-A25F-80FD714400BF}" presName="sibTrans" presStyleCnt="0"/>
      <dgm:spPr/>
    </dgm:pt>
    <dgm:pt modelId="{EC5EAEDB-4CF2-4E47-9793-6F72F5C002C8}" type="pres">
      <dgm:prSet presAssocID="{D3D7F71D-B5A0-4BD4-BAFC-304C8E32D94F}" presName="node" presStyleLbl="node1" presStyleIdx="3" presStyleCnt="7">
        <dgm:presLayoutVars>
          <dgm:bulletEnabled val="1"/>
        </dgm:presLayoutVars>
      </dgm:prSet>
      <dgm:spPr/>
    </dgm:pt>
    <dgm:pt modelId="{85ADB21E-05EF-48C2-9F9B-DD6CF05C8CE4}" type="pres">
      <dgm:prSet presAssocID="{8B19A9D5-E742-4BF0-AA7B-F83BA5553E52}" presName="sibTrans" presStyleCnt="0"/>
      <dgm:spPr/>
    </dgm:pt>
    <dgm:pt modelId="{A429C396-0CB4-4348-B59D-61FCA7785586}" type="pres">
      <dgm:prSet presAssocID="{93F810B0-26EB-45A7-BB14-6BDCCAEA98CD}" presName="node" presStyleLbl="node1" presStyleIdx="4" presStyleCnt="7">
        <dgm:presLayoutVars>
          <dgm:bulletEnabled val="1"/>
        </dgm:presLayoutVars>
      </dgm:prSet>
      <dgm:spPr/>
    </dgm:pt>
    <dgm:pt modelId="{C0ECDBC6-D811-4E01-80E7-5FD01FA748C2}" type="pres">
      <dgm:prSet presAssocID="{16781D9A-0C6E-494A-82DB-D020107810B2}" presName="sibTrans" presStyleCnt="0"/>
      <dgm:spPr/>
    </dgm:pt>
    <dgm:pt modelId="{F34BD15F-B1E3-4AA8-8D69-18E5ECC11DC6}" type="pres">
      <dgm:prSet presAssocID="{CE9C90D9-270B-4CA5-B296-024F23A2F97C}" presName="node" presStyleLbl="node1" presStyleIdx="5" presStyleCnt="7">
        <dgm:presLayoutVars>
          <dgm:bulletEnabled val="1"/>
        </dgm:presLayoutVars>
      </dgm:prSet>
      <dgm:spPr/>
    </dgm:pt>
    <dgm:pt modelId="{9B9454E9-8BAF-4540-8509-FA8C17538164}" type="pres">
      <dgm:prSet presAssocID="{25269CF7-AAAA-41CF-819D-B237CA73F047}" presName="sibTrans" presStyleCnt="0"/>
      <dgm:spPr/>
    </dgm:pt>
    <dgm:pt modelId="{4C8FFA79-F44A-4E92-8198-7560D75A125D}" type="pres">
      <dgm:prSet presAssocID="{A418D126-BBA1-45F0-B309-5B98763F7A1C}" presName="node" presStyleLbl="node1" presStyleIdx="6" presStyleCnt="7">
        <dgm:presLayoutVars>
          <dgm:bulletEnabled val="1"/>
        </dgm:presLayoutVars>
      </dgm:prSet>
      <dgm:spPr/>
    </dgm:pt>
  </dgm:ptLst>
  <dgm:cxnLst>
    <dgm:cxn modelId="{47300E16-A3A4-4D7D-921E-50C525CB7E1B}" type="presOf" srcId="{C3A6704F-CB10-4373-A367-3B9F729B8359}" destId="{F595D30B-8E09-468C-81E9-137E4472A8D1}" srcOrd="0" destOrd="0" presId="urn:microsoft.com/office/officeart/2005/8/layout/default"/>
    <dgm:cxn modelId="{B4C42E1C-0E7F-4FCE-AB41-1FDD78703213}" srcId="{39A10828-35C9-4C0A-B4A6-A0210B7D547F}" destId="{C3A6704F-CB10-4373-A367-3B9F729B8359}" srcOrd="1" destOrd="0" parTransId="{D82D2E1C-E09E-4F83-AEEA-7E8CAFA50EA7}" sibTransId="{9B751F30-7940-4ECD-A69C-B7BA3C8BCE97}"/>
    <dgm:cxn modelId="{EAFE5233-A4FB-4273-A72A-865DFC7F1C11}" srcId="{39A10828-35C9-4C0A-B4A6-A0210B7D547F}" destId="{67595F00-42A6-466D-9D63-10C1B3C1635B}" srcOrd="2" destOrd="0" parTransId="{C91FACA8-0702-4444-B61E-03400766F7DA}" sibTransId="{761926F8-B6D9-4C92-A25F-80FD714400BF}"/>
    <dgm:cxn modelId="{5EDC3D58-7123-4150-8A12-B6149212A230}" type="presOf" srcId="{5AC74381-DAA5-4E68-8C42-0BEB9EF98AF9}" destId="{F2A16D57-6261-47FC-A646-1F81F392FBF0}" srcOrd="0" destOrd="0" presId="urn:microsoft.com/office/officeart/2005/8/layout/default"/>
    <dgm:cxn modelId="{8DD74284-6FAF-48AB-B6A4-76452F84559E}" srcId="{39A10828-35C9-4C0A-B4A6-A0210B7D547F}" destId="{A418D126-BBA1-45F0-B309-5B98763F7A1C}" srcOrd="6" destOrd="0" parTransId="{30BC913F-4FCA-411F-B172-54D3EFB5C8E1}" sibTransId="{903C1109-F630-4792-8D00-545807F02298}"/>
    <dgm:cxn modelId="{BD03A985-9510-4DC4-850D-8E1C5955B9DD}" type="presOf" srcId="{67595F00-42A6-466D-9D63-10C1B3C1635B}" destId="{F9380A3F-3E5E-4872-9826-09CA7C2A11FB}" srcOrd="0" destOrd="0" presId="urn:microsoft.com/office/officeart/2005/8/layout/default"/>
    <dgm:cxn modelId="{2306D59A-CAF9-4316-BA5E-587225C30A79}" type="presOf" srcId="{A418D126-BBA1-45F0-B309-5B98763F7A1C}" destId="{4C8FFA79-F44A-4E92-8198-7560D75A125D}" srcOrd="0" destOrd="0" presId="urn:microsoft.com/office/officeart/2005/8/layout/default"/>
    <dgm:cxn modelId="{11BAFBA0-EA6E-490B-9AE1-1F12FDC0045D}" type="presOf" srcId="{CE9C90D9-270B-4CA5-B296-024F23A2F97C}" destId="{F34BD15F-B1E3-4AA8-8D69-18E5ECC11DC6}" srcOrd="0" destOrd="0" presId="urn:microsoft.com/office/officeart/2005/8/layout/default"/>
    <dgm:cxn modelId="{84692DB6-E484-4826-BC9A-AD944666E95A}" srcId="{39A10828-35C9-4C0A-B4A6-A0210B7D547F}" destId="{CE9C90D9-270B-4CA5-B296-024F23A2F97C}" srcOrd="5" destOrd="0" parTransId="{CBA8FF9D-6EE0-4BCE-B3BD-78C77E730DA4}" sibTransId="{25269CF7-AAAA-41CF-819D-B237CA73F047}"/>
    <dgm:cxn modelId="{BB6106D4-B54F-43F2-9DF4-5713049B9A36}" srcId="{39A10828-35C9-4C0A-B4A6-A0210B7D547F}" destId="{D3D7F71D-B5A0-4BD4-BAFC-304C8E32D94F}" srcOrd="3" destOrd="0" parTransId="{845233C8-9FCA-4CDE-BC36-493B757935A6}" sibTransId="{8B19A9D5-E742-4BF0-AA7B-F83BA5553E52}"/>
    <dgm:cxn modelId="{E9E5C1E1-60C3-4807-AFDF-C528388E28DE}" srcId="{39A10828-35C9-4C0A-B4A6-A0210B7D547F}" destId="{5AC74381-DAA5-4E68-8C42-0BEB9EF98AF9}" srcOrd="0" destOrd="0" parTransId="{4FC7A9E0-0B6B-4252-A334-985D0E9B4D58}" sibTransId="{9A55A0D9-CA4D-4115-BEC9-E8132532B451}"/>
    <dgm:cxn modelId="{52D80CEC-91B4-45DB-A3B1-FFB8ED58F49F}" type="presOf" srcId="{39A10828-35C9-4C0A-B4A6-A0210B7D547F}" destId="{D6ECA2C8-F3CF-402C-90F0-D7188F10B3DB}" srcOrd="0" destOrd="0" presId="urn:microsoft.com/office/officeart/2005/8/layout/default"/>
    <dgm:cxn modelId="{1293B4F0-3F89-4FF4-8B86-68A6026EDCDE}" type="presOf" srcId="{D3D7F71D-B5A0-4BD4-BAFC-304C8E32D94F}" destId="{EC5EAEDB-4CF2-4E47-9793-6F72F5C002C8}" srcOrd="0" destOrd="0" presId="urn:microsoft.com/office/officeart/2005/8/layout/default"/>
    <dgm:cxn modelId="{FC51CBF0-3B93-4712-9763-CE9C34A29158}" srcId="{39A10828-35C9-4C0A-B4A6-A0210B7D547F}" destId="{93F810B0-26EB-45A7-BB14-6BDCCAEA98CD}" srcOrd="4" destOrd="0" parTransId="{3E9D3E82-7DA2-40E0-AFD6-A18F9379B925}" sibTransId="{16781D9A-0C6E-494A-82DB-D020107810B2}"/>
    <dgm:cxn modelId="{60AD44FF-84D1-4E9E-9867-66B97EBCEBAC}" type="presOf" srcId="{93F810B0-26EB-45A7-BB14-6BDCCAEA98CD}" destId="{A429C396-0CB4-4348-B59D-61FCA7785586}" srcOrd="0" destOrd="0" presId="urn:microsoft.com/office/officeart/2005/8/layout/default"/>
    <dgm:cxn modelId="{2B0EE56F-D18D-448A-8172-804BC5984B78}" type="presParOf" srcId="{D6ECA2C8-F3CF-402C-90F0-D7188F10B3DB}" destId="{F2A16D57-6261-47FC-A646-1F81F392FBF0}" srcOrd="0" destOrd="0" presId="urn:microsoft.com/office/officeart/2005/8/layout/default"/>
    <dgm:cxn modelId="{98D84F6D-9B3A-40C5-8193-4BAB4B030F21}" type="presParOf" srcId="{D6ECA2C8-F3CF-402C-90F0-D7188F10B3DB}" destId="{33D2EABF-3CD2-4FFF-8B5D-5BAB90920A72}" srcOrd="1" destOrd="0" presId="urn:microsoft.com/office/officeart/2005/8/layout/default"/>
    <dgm:cxn modelId="{0B69527D-CBD3-45DB-B196-B266D2B45414}" type="presParOf" srcId="{D6ECA2C8-F3CF-402C-90F0-D7188F10B3DB}" destId="{F595D30B-8E09-468C-81E9-137E4472A8D1}" srcOrd="2" destOrd="0" presId="urn:microsoft.com/office/officeart/2005/8/layout/default"/>
    <dgm:cxn modelId="{E765E9C7-0856-45BE-B85F-374D2DCB470B}" type="presParOf" srcId="{D6ECA2C8-F3CF-402C-90F0-D7188F10B3DB}" destId="{7F2481CE-5B8C-4798-88D8-80EF57E0E265}" srcOrd="3" destOrd="0" presId="urn:microsoft.com/office/officeart/2005/8/layout/default"/>
    <dgm:cxn modelId="{2510852C-F185-494D-87EC-A8FEE8619459}" type="presParOf" srcId="{D6ECA2C8-F3CF-402C-90F0-D7188F10B3DB}" destId="{F9380A3F-3E5E-4872-9826-09CA7C2A11FB}" srcOrd="4" destOrd="0" presId="urn:microsoft.com/office/officeart/2005/8/layout/default"/>
    <dgm:cxn modelId="{0C4FC474-F3CE-4591-B295-E1F759E94119}" type="presParOf" srcId="{D6ECA2C8-F3CF-402C-90F0-D7188F10B3DB}" destId="{77B98832-82A3-4DC9-A612-D5F0BFB45A9F}" srcOrd="5" destOrd="0" presId="urn:microsoft.com/office/officeart/2005/8/layout/default"/>
    <dgm:cxn modelId="{0C5CA011-59D3-416B-A53C-EBD826F5A63A}" type="presParOf" srcId="{D6ECA2C8-F3CF-402C-90F0-D7188F10B3DB}" destId="{EC5EAEDB-4CF2-4E47-9793-6F72F5C002C8}" srcOrd="6" destOrd="0" presId="urn:microsoft.com/office/officeart/2005/8/layout/default"/>
    <dgm:cxn modelId="{A614F1F0-47A9-40B7-9637-D994FD973710}" type="presParOf" srcId="{D6ECA2C8-F3CF-402C-90F0-D7188F10B3DB}" destId="{85ADB21E-05EF-48C2-9F9B-DD6CF05C8CE4}" srcOrd="7" destOrd="0" presId="urn:microsoft.com/office/officeart/2005/8/layout/default"/>
    <dgm:cxn modelId="{C6DDB248-CCED-40BE-AE80-EA4F14C44F29}" type="presParOf" srcId="{D6ECA2C8-F3CF-402C-90F0-D7188F10B3DB}" destId="{A429C396-0CB4-4348-B59D-61FCA7785586}" srcOrd="8" destOrd="0" presId="urn:microsoft.com/office/officeart/2005/8/layout/default"/>
    <dgm:cxn modelId="{5C389244-A6BE-4734-8101-9B1BA6D4D6F8}" type="presParOf" srcId="{D6ECA2C8-F3CF-402C-90F0-D7188F10B3DB}" destId="{C0ECDBC6-D811-4E01-80E7-5FD01FA748C2}" srcOrd="9" destOrd="0" presId="urn:microsoft.com/office/officeart/2005/8/layout/default"/>
    <dgm:cxn modelId="{6627DF59-2EF9-4E9C-86EC-13003BD89284}" type="presParOf" srcId="{D6ECA2C8-F3CF-402C-90F0-D7188F10B3DB}" destId="{F34BD15F-B1E3-4AA8-8D69-18E5ECC11DC6}" srcOrd="10" destOrd="0" presId="urn:microsoft.com/office/officeart/2005/8/layout/default"/>
    <dgm:cxn modelId="{2C85F193-388F-4CF1-ABAD-ACCDF2D0CBEE}" type="presParOf" srcId="{D6ECA2C8-F3CF-402C-90F0-D7188F10B3DB}" destId="{9B9454E9-8BAF-4540-8509-FA8C17538164}" srcOrd="11" destOrd="0" presId="urn:microsoft.com/office/officeart/2005/8/layout/default"/>
    <dgm:cxn modelId="{20413A27-0891-496E-8378-9D6A085BBD48}" type="presParOf" srcId="{D6ECA2C8-F3CF-402C-90F0-D7188F10B3DB}" destId="{4C8FFA79-F44A-4E92-8198-7560D75A125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EBA1F-24D2-4AED-B22A-8C618AABC80A}">
      <dsp:nvSpPr>
        <dsp:cNvPr id="0" name=""/>
        <dsp:cNvSpPr/>
      </dsp:nvSpPr>
      <dsp:spPr>
        <a:xfrm>
          <a:off x="0" y="623"/>
          <a:ext cx="55213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9BE23-3D07-4905-9691-FD8C8D7735DF}">
      <dsp:nvSpPr>
        <dsp:cNvPr id="0" name=""/>
        <dsp:cNvSpPr/>
      </dsp:nvSpPr>
      <dsp:spPr>
        <a:xfrm>
          <a:off x="0" y="623"/>
          <a:ext cx="5521338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Significance is (nearly) always the key factor</a:t>
          </a:r>
        </a:p>
      </dsp:txBody>
      <dsp:txXfrm>
        <a:off x="0" y="623"/>
        <a:ext cx="5521338" cy="729164"/>
      </dsp:txXfrm>
    </dsp:sp>
    <dsp:sp modelId="{3961A27B-C095-4B74-ACD3-E6012073D9BC}">
      <dsp:nvSpPr>
        <dsp:cNvPr id="0" name=""/>
        <dsp:cNvSpPr/>
      </dsp:nvSpPr>
      <dsp:spPr>
        <a:xfrm>
          <a:off x="0" y="729788"/>
          <a:ext cx="5521338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667A4-5542-4722-8A51-A95A708D2A5A}">
      <dsp:nvSpPr>
        <dsp:cNvPr id="0" name=""/>
        <dsp:cNvSpPr/>
      </dsp:nvSpPr>
      <dsp:spPr>
        <a:xfrm>
          <a:off x="0" y="729788"/>
          <a:ext cx="5521338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Significance can be academic, real world impact, or both</a:t>
          </a:r>
        </a:p>
      </dsp:txBody>
      <dsp:txXfrm>
        <a:off x="0" y="729788"/>
        <a:ext cx="5521338" cy="729164"/>
      </dsp:txXfrm>
    </dsp:sp>
    <dsp:sp modelId="{C9C8E133-B3DA-4229-9830-0607AD26EBB9}">
      <dsp:nvSpPr>
        <dsp:cNvPr id="0" name=""/>
        <dsp:cNvSpPr/>
      </dsp:nvSpPr>
      <dsp:spPr>
        <a:xfrm>
          <a:off x="0" y="1458952"/>
          <a:ext cx="5521338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D3EA9-2575-4ACA-8CF6-2DECBDB0E3A4}">
      <dsp:nvSpPr>
        <dsp:cNvPr id="0" name=""/>
        <dsp:cNvSpPr/>
      </dsp:nvSpPr>
      <dsp:spPr>
        <a:xfrm>
          <a:off x="0" y="1458952"/>
          <a:ext cx="5521338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Can your idea can compete on significance?</a:t>
          </a:r>
        </a:p>
      </dsp:txBody>
      <dsp:txXfrm>
        <a:off x="0" y="1458952"/>
        <a:ext cx="5521338" cy="729164"/>
      </dsp:txXfrm>
    </dsp:sp>
    <dsp:sp modelId="{A7101D0F-A858-4A37-BEA6-2404C5DADFC9}">
      <dsp:nvSpPr>
        <dsp:cNvPr id="0" name=""/>
        <dsp:cNvSpPr/>
      </dsp:nvSpPr>
      <dsp:spPr>
        <a:xfrm>
          <a:off x="0" y="2188117"/>
          <a:ext cx="5521338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DDCBE-0023-4198-A788-66BE49514855}">
      <dsp:nvSpPr>
        <dsp:cNvPr id="0" name=""/>
        <dsp:cNvSpPr/>
      </dsp:nvSpPr>
      <dsp:spPr>
        <a:xfrm>
          <a:off x="0" y="2188117"/>
          <a:ext cx="5521338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Find evidence for significance of problem, and ability of project to address it</a:t>
          </a:r>
        </a:p>
      </dsp:txBody>
      <dsp:txXfrm>
        <a:off x="0" y="2188117"/>
        <a:ext cx="5521338" cy="729164"/>
      </dsp:txXfrm>
    </dsp:sp>
    <dsp:sp modelId="{606BFD6B-C82B-4DAE-B238-4F13D46A846A}">
      <dsp:nvSpPr>
        <dsp:cNvPr id="0" name=""/>
        <dsp:cNvSpPr/>
      </dsp:nvSpPr>
      <dsp:spPr>
        <a:xfrm>
          <a:off x="0" y="2917282"/>
          <a:ext cx="5521338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05DC6-C26A-4EB1-BAEC-30AB5AB12573}">
      <dsp:nvSpPr>
        <dsp:cNvPr id="0" name=""/>
        <dsp:cNvSpPr/>
      </dsp:nvSpPr>
      <dsp:spPr>
        <a:xfrm>
          <a:off x="0" y="2917282"/>
          <a:ext cx="5521338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 explicit, don’t leave it to the reviewers to work it out</a:t>
          </a:r>
        </a:p>
      </dsp:txBody>
      <dsp:txXfrm>
        <a:off x="0" y="2917282"/>
        <a:ext cx="5521338" cy="729164"/>
      </dsp:txXfrm>
    </dsp:sp>
    <dsp:sp modelId="{F3314A9C-9BEA-4E5E-8F11-84729722D34E}">
      <dsp:nvSpPr>
        <dsp:cNvPr id="0" name=""/>
        <dsp:cNvSpPr/>
      </dsp:nvSpPr>
      <dsp:spPr>
        <a:xfrm>
          <a:off x="0" y="3646447"/>
          <a:ext cx="5521338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774E3-25F6-4FA6-9D6E-ABF139657B9A}">
      <dsp:nvSpPr>
        <dsp:cNvPr id="0" name=""/>
        <dsp:cNvSpPr/>
      </dsp:nvSpPr>
      <dsp:spPr>
        <a:xfrm>
          <a:off x="0" y="3646447"/>
          <a:ext cx="5521338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will </a:t>
          </a:r>
          <a:r>
            <a:rPr lang="en-US" sz="2000" kern="1200" dirty="0">
              <a:latin typeface="Calibri Light" panose="020F0302020204030204"/>
            </a:rPr>
            <a:t>the world</a:t>
          </a:r>
          <a:r>
            <a:rPr lang="en-US" sz="2000" kern="1200" dirty="0"/>
            <a:t> look like afterwards?</a:t>
          </a:r>
          <a:endParaRPr lang="en-US" sz="2000" kern="1200" dirty="0">
            <a:latin typeface="Calibri Light" panose="020F0302020204030204"/>
          </a:endParaRPr>
        </a:p>
      </dsp:txBody>
      <dsp:txXfrm>
        <a:off x="0" y="3646447"/>
        <a:ext cx="5521338" cy="729164"/>
      </dsp:txXfrm>
    </dsp:sp>
    <dsp:sp modelId="{1D902DF7-63D0-46F4-8995-5E3E3D2A6583}">
      <dsp:nvSpPr>
        <dsp:cNvPr id="0" name=""/>
        <dsp:cNvSpPr/>
      </dsp:nvSpPr>
      <dsp:spPr>
        <a:xfrm>
          <a:off x="0" y="4375611"/>
          <a:ext cx="552133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6D2B0-7C8D-45C8-B3B3-BB6EB652E151}">
      <dsp:nvSpPr>
        <dsp:cNvPr id="0" name=""/>
        <dsp:cNvSpPr/>
      </dsp:nvSpPr>
      <dsp:spPr>
        <a:xfrm>
          <a:off x="0" y="4375611"/>
          <a:ext cx="5521338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Standing on the shoulders of giants</a:t>
          </a:r>
        </a:p>
      </dsp:txBody>
      <dsp:txXfrm>
        <a:off x="0" y="4375611"/>
        <a:ext cx="5521338" cy="729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D8FA9-F048-4745-9E81-63696FCE1929}">
      <dsp:nvSpPr>
        <dsp:cNvPr id="0" name=""/>
        <dsp:cNvSpPr/>
      </dsp:nvSpPr>
      <dsp:spPr>
        <a:xfrm>
          <a:off x="0" y="0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Cross-disciplinarity</a:t>
          </a:r>
          <a:endParaRPr lang="en-US" sz="3500" kern="1200" dirty="0"/>
        </a:p>
      </dsp:txBody>
      <dsp:txXfrm>
        <a:off x="23773" y="23773"/>
        <a:ext cx="5612256" cy="764123"/>
      </dsp:txXfrm>
    </dsp:sp>
    <dsp:sp modelId="{DB38FD05-EC84-42D9-B3BD-574DE29332FE}">
      <dsp:nvSpPr>
        <dsp:cNvPr id="0" name=""/>
        <dsp:cNvSpPr/>
      </dsp:nvSpPr>
      <dsp:spPr>
        <a:xfrm>
          <a:off x="549123" y="959245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Inter-disciplinarity</a:t>
          </a:r>
          <a:endParaRPr lang="en-US" sz="3500" kern="1200"/>
        </a:p>
      </dsp:txBody>
      <dsp:txXfrm>
        <a:off x="572896" y="983018"/>
        <a:ext cx="5432442" cy="764123"/>
      </dsp:txXfrm>
    </dsp:sp>
    <dsp:sp modelId="{380D7431-2947-44CC-9AE8-21A73857CE5C}">
      <dsp:nvSpPr>
        <dsp:cNvPr id="0" name=""/>
        <dsp:cNvSpPr/>
      </dsp:nvSpPr>
      <dsp:spPr>
        <a:xfrm>
          <a:off x="1090050" y="1918490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Multi-disciplinarity</a:t>
          </a:r>
          <a:endParaRPr lang="en-US" sz="3500" kern="1200"/>
        </a:p>
      </dsp:txBody>
      <dsp:txXfrm>
        <a:off x="1113823" y="1942263"/>
        <a:ext cx="5440638" cy="764123"/>
      </dsp:txXfrm>
    </dsp:sp>
    <dsp:sp modelId="{3CB1DB66-A7C9-429D-A8F2-66FB2A389EFF}">
      <dsp:nvSpPr>
        <dsp:cNvPr id="0" name=""/>
        <dsp:cNvSpPr/>
      </dsp:nvSpPr>
      <dsp:spPr>
        <a:xfrm>
          <a:off x="1639174" y="2877735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Trans-disciplinarity</a:t>
          </a:r>
          <a:endParaRPr lang="en-US" sz="3500" kern="1200"/>
        </a:p>
      </dsp:txBody>
      <dsp:txXfrm>
        <a:off x="1662947" y="2901508"/>
        <a:ext cx="5432442" cy="764123"/>
      </dsp:txXfrm>
    </dsp:sp>
    <dsp:sp modelId="{C5456B07-CE8D-4D4B-82B1-030FAE84A5D8}">
      <dsp:nvSpPr>
        <dsp:cNvPr id="0" name=""/>
        <dsp:cNvSpPr/>
      </dsp:nvSpPr>
      <dsp:spPr>
        <a:xfrm>
          <a:off x="6029111" y="621664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147817" y="621664"/>
        <a:ext cx="290172" cy="397007"/>
      </dsp:txXfrm>
    </dsp:sp>
    <dsp:sp modelId="{7C2CD912-EEA8-43BC-9F0E-3C7A298FDBD5}">
      <dsp:nvSpPr>
        <dsp:cNvPr id="0" name=""/>
        <dsp:cNvSpPr/>
      </dsp:nvSpPr>
      <dsp:spPr>
        <a:xfrm>
          <a:off x="6578235" y="1580910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696941" y="1580910"/>
        <a:ext cx="290172" cy="397007"/>
      </dsp:txXfrm>
    </dsp:sp>
    <dsp:sp modelId="{9EEF6E2E-DD42-4221-B88A-27D538C2D646}">
      <dsp:nvSpPr>
        <dsp:cNvPr id="0" name=""/>
        <dsp:cNvSpPr/>
      </dsp:nvSpPr>
      <dsp:spPr>
        <a:xfrm>
          <a:off x="7119162" y="2540155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237868" y="2540155"/>
        <a:ext cx="290172" cy="397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D8FA9-F048-4745-9E81-63696FCE1929}">
      <dsp:nvSpPr>
        <dsp:cNvPr id="0" name=""/>
        <dsp:cNvSpPr/>
      </dsp:nvSpPr>
      <dsp:spPr>
        <a:xfrm>
          <a:off x="0" y="0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strike="sngStrike" kern="1200" dirty="0"/>
            <a:t>Cross-disciplinarity</a:t>
          </a:r>
          <a:endParaRPr lang="en-US" sz="3500" strike="sngStrike" kern="1200" dirty="0"/>
        </a:p>
      </dsp:txBody>
      <dsp:txXfrm>
        <a:off x="23773" y="23773"/>
        <a:ext cx="5612256" cy="764123"/>
      </dsp:txXfrm>
    </dsp:sp>
    <dsp:sp modelId="{DB38FD05-EC84-42D9-B3BD-574DE29332FE}">
      <dsp:nvSpPr>
        <dsp:cNvPr id="0" name=""/>
        <dsp:cNvSpPr/>
      </dsp:nvSpPr>
      <dsp:spPr>
        <a:xfrm>
          <a:off x="549123" y="959245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strike="sngStrike" kern="1200" dirty="0"/>
            <a:t>Inter-disciplinarity</a:t>
          </a:r>
          <a:endParaRPr lang="en-US" sz="3500" strike="sngStrike" kern="1200" dirty="0"/>
        </a:p>
      </dsp:txBody>
      <dsp:txXfrm>
        <a:off x="572896" y="983018"/>
        <a:ext cx="5432442" cy="764123"/>
      </dsp:txXfrm>
    </dsp:sp>
    <dsp:sp modelId="{380D7431-2947-44CC-9AE8-21A73857CE5C}">
      <dsp:nvSpPr>
        <dsp:cNvPr id="0" name=""/>
        <dsp:cNvSpPr/>
      </dsp:nvSpPr>
      <dsp:spPr>
        <a:xfrm>
          <a:off x="1090050" y="1918490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strike="sngStrike" kern="1200" dirty="0">
              <a:effectLst/>
            </a:rPr>
            <a:t>Multi-disciplinarity</a:t>
          </a:r>
          <a:endParaRPr lang="en-US" sz="3500" strike="sngStrike" kern="1200" dirty="0">
            <a:effectLst/>
          </a:endParaRPr>
        </a:p>
      </dsp:txBody>
      <dsp:txXfrm>
        <a:off x="1113823" y="1942263"/>
        <a:ext cx="5440638" cy="764123"/>
      </dsp:txXfrm>
    </dsp:sp>
    <dsp:sp modelId="{3CB1DB66-A7C9-429D-A8F2-66FB2A389EFF}">
      <dsp:nvSpPr>
        <dsp:cNvPr id="0" name=""/>
        <dsp:cNvSpPr/>
      </dsp:nvSpPr>
      <dsp:spPr>
        <a:xfrm>
          <a:off x="1639174" y="2877735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strike="sngStrike" kern="1200" dirty="0"/>
            <a:t>Trans-disciplinarity</a:t>
          </a:r>
          <a:endParaRPr lang="en-US" sz="3500" strike="sngStrike" kern="1200" dirty="0"/>
        </a:p>
      </dsp:txBody>
      <dsp:txXfrm>
        <a:off x="1662947" y="2901508"/>
        <a:ext cx="5432442" cy="764123"/>
      </dsp:txXfrm>
    </dsp:sp>
    <dsp:sp modelId="{C5456B07-CE8D-4D4B-82B1-030FAE84A5D8}">
      <dsp:nvSpPr>
        <dsp:cNvPr id="0" name=""/>
        <dsp:cNvSpPr/>
      </dsp:nvSpPr>
      <dsp:spPr>
        <a:xfrm>
          <a:off x="6029111" y="621664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147817" y="621664"/>
        <a:ext cx="290172" cy="397007"/>
      </dsp:txXfrm>
    </dsp:sp>
    <dsp:sp modelId="{7C2CD912-EEA8-43BC-9F0E-3C7A298FDBD5}">
      <dsp:nvSpPr>
        <dsp:cNvPr id="0" name=""/>
        <dsp:cNvSpPr/>
      </dsp:nvSpPr>
      <dsp:spPr>
        <a:xfrm>
          <a:off x="6578235" y="1580910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696941" y="1580910"/>
        <a:ext cx="290172" cy="397007"/>
      </dsp:txXfrm>
    </dsp:sp>
    <dsp:sp modelId="{9EEF6E2E-DD42-4221-B88A-27D538C2D646}">
      <dsp:nvSpPr>
        <dsp:cNvPr id="0" name=""/>
        <dsp:cNvSpPr/>
      </dsp:nvSpPr>
      <dsp:spPr>
        <a:xfrm>
          <a:off x="7119162" y="2540155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237868" y="2540155"/>
        <a:ext cx="290172" cy="397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16D57-6261-47FC-A646-1F81F392FBF0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only way to address real world challenges / wicked problems</a:t>
          </a:r>
          <a:endParaRPr lang="en-US" sz="2000" kern="1200" dirty="0"/>
        </a:p>
      </dsp:txBody>
      <dsp:txXfrm>
        <a:off x="468272" y="3745"/>
        <a:ext cx="2171923" cy="1303153"/>
      </dsp:txXfrm>
    </dsp:sp>
    <dsp:sp modelId="{F595D30B-8E09-468C-81E9-137E4472A8D1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Pace of scientific discovery is slowing down</a:t>
          </a:r>
          <a:endParaRPr lang="en-US" sz="2000" kern="1200"/>
        </a:p>
      </dsp:txBody>
      <dsp:txXfrm>
        <a:off x="2857388" y="3745"/>
        <a:ext cx="2171923" cy="1303153"/>
      </dsp:txXfrm>
    </dsp:sp>
    <dsp:sp modelId="{F9380A3F-3E5E-4872-9826-09CA7C2A11FB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Advances in one field creates opportunities in others</a:t>
          </a:r>
          <a:endParaRPr lang="en-US" sz="2000" kern="1200"/>
        </a:p>
      </dsp:txBody>
      <dsp:txXfrm>
        <a:off x="5246503" y="3745"/>
        <a:ext cx="2171923" cy="1303153"/>
      </dsp:txXfrm>
    </dsp:sp>
    <dsp:sp modelId="{EC5EAEDB-4CF2-4E47-9793-6F72F5C002C8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Novel Methods meets Novel Use case = everyone gets a paper</a:t>
          </a:r>
          <a:endParaRPr lang="en-US" sz="2000" kern="1200"/>
        </a:p>
      </dsp:txBody>
      <dsp:txXfrm>
        <a:off x="468272" y="1524092"/>
        <a:ext cx="2171923" cy="1303153"/>
      </dsp:txXfrm>
    </dsp:sp>
    <dsp:sp modelId="{A429C396-0CB4-4348-B59D-61FCA7785586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To access genuinely interdisciplinary funding</a:t>
          </a:r>
          <a:endParaRPr lang="en-US" sz="2000" kern="1200" dirty="0"/>
        </a:p>
      </dsp:txBody>
      <dsp:txXfrm>
        <a:off x="2857388" y="1524092"/>
        <a:ext cx="2171923" cy="1303153"/>
      </dsp:txXfrm>
    </dsp:sp>
    <dsp:sp modelId="{F34BD15F-B1E3-4AA8-8D69-18E5ECC11DC6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To access larger funding pots in other disciplines</a:t>
          </a:r>
          <a:endParaRPr lang="en-US" sz="2000" kern="1200" dirty="0"/>
        </a:p>
      </dsp:txBody>
      <dsp:txXfrm>
        <a:off x="5246503" y="1524092"/>
        <a:ext cx="2171923" cy="1303153"/>
      </dsp:txXfrm>
    </dsp:sp>
    <dsp:sp modelId="{4C8FFA79-F44A-4E92-8198-7560D75A125D}">
      <dsp:nvSpPr>
        <dsp:cNvPr id="0" name=""/>
        <dsp:cNvSpPr/>
      </dsp:nvSpPr>
      <dsp:spPr>
        <a:xfrm>
          <a:off x="2857388" y="3044438"/>
          <a:ext cx="2171923" cy="13031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Because university management wants us to</a:t>
          </a:r>
          <a:endParaRPr lang="en-US" sz="2000" kern="1200"/>
        </a:p>
      </dsp:txBody>
      <dsp:txXfrm>
        <a:off x="2857388" y="3044438"/>
        <a:ext cx="2171923" cy="1303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8716" y="1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747353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8716" y="6747353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fld id="{1A6F50F3-0127-4A28-9F1E-E5D42D3F8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78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8716" y="1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3400"/>
            <a:ext cx="3549650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4407" y="3373676"/>
            <a:ext cx="7504217" cy="319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747353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8716" y="6747353"/>
            <a:ext cx="4434311" cy="35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6" rIns="99031" bIns="4951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baseline="0">
                <a:cs typeface="+mn-cs"/>
              </a:defRPr>
            </a:lvl1pPr>
          </a:lstStyle>
          <a:p>
            <a:pPr>
              <a:defRPr/>
            </a:pPr>
            <a:fld id="{0118BE44-A811-485D-B5BF-B660263744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83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" charset="0"/>
        <a:ea typeface="MS PGothic" pitchFamily="34" charset="-128"/>
        <a:cs typeface="ＭＳ Ｐゴシック" pitchFamily="-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82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8BE44-A811-485D-B5BF-B66026374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8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</a:t>
            </a:r>
            <a:r>
              <a:rPr lang="en-GB" baseline="0" dirty="0"/>
              <a:t> ‘</a:t>
            </a:r>
            <a:r>
              <a:rPr lang="en-GB" dirty="0"/>
              <a:t>Star Wars’</a:t>
            </a:r>
            <a:r>
              <a:rPr lang="en-GB" baseline="0" dirty="0"/>
              <a:t> error in grant writing is a tendency to begin every bid with “A long time ago” and write far too much background and introduction and nowhere near enough about the proposed project.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8BE44-A811-485D-B5BF-B66026374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725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8BE44-A811-485D-B5BF-B66026374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82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8BE44-A811-485D-B5BF-B66026374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49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‘Gollum’ error</a:t>
            </a:r>
            <a:r>
              <a:rPr lang="en-GB" baseline="0" dirty="0"/>
              <a:t> in grant writing is keeping your idea to yourself (“my </a:t>
            </a:r>
            <a:r>
              <a:rPr lang="en-GB" baseline="0" dirty="0" err="1"/>
              <a:t>precioussssss</a:t>
            </a:r>
            <a:r>
              <a:rPr lang="en-GB" baseline="0" dirty="0"/>
              <a:t>”) and not seeking external feedback.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8BE44-A811-485D-B5BF-B66026374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25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09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15620-50A0-5805-51EB-4967FF61B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92D0C-6FB8-A044-7B14-F7000619F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EAEB2-CAD8-45C0-1EDD-FE6071077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‘Gollum’ error</a:t>
            </a:r>
            <a:r>
              <a:rPr lang="en-GB" baseline="0" dirty="0"/>
              <a:t> in grant writing is keeping your idea to yourself (“my </a:t>
            </a:r>
            <a:r>
              <a:rPr lang="en-GB" baseline="0" dirty="0" err="1"/>
              <a:t>precioussssss</a:t>
            </a:r>
            <a:r>
              <a:rPr lang="en-GB" baseline="0" dirty="0"/>
              <a:t>”) and not seeking external feedback.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306E6-EBFA-73EB-C640-374CCEC29B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8BE44-A811-485D-B5BF-B660263744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8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personal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9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A30BA-0CC1-40AB-AE80-2F533EB1574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11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37E34-9AC4-FC94-D452-8FEA36E3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A4377E-C6CB-D386-D6DA-BC5651572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9F1852-1DBD-E93F-24C3-AB74BC1A2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ADE1E-B7AD-887A-FD90-EC5D2DF83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60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5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1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6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79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8BE44-A811-485D-B5BF-B6602637448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4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FDD28-0BD7-427B-9DDC-CD3A418FCCDD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9891F-A386-48EC-BDB9-BF32BCEC788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95C49-EF98-48F2-9C64-3BC3A7680FD0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6590-0810-4918-BE2B-691F2871C9C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2107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686251C-E48A-AA4A-6E4A-BC5C83A05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6E396-D43A-21AF-902E-40BD0AF6B4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088" y="4244162"/>
            <a:ext cx="7198923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853EA-4853-ACD6-CC82-7D33A6FB25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088" y="2258845"/>
            <a:ext cx="7198923" cy="16208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/>
            </a:lvl1pPr>
          </a:lstStyle>
          <a:p>
            <a:r>
              <a:rPr lang="en-GB"/>
              <a:t>The title of your presentation goes here</a:t>
            </a:r>
            <a:endParaRPr lang="en-US"/>
          </a:p>
        </p:txBody>
      </p:sp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9D85A3C1-D82A-B562-D697-12A7A834D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10940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8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BC67323-FEAE-C279-D467-27C99A9C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1077D18-4A41-F2FC-BDBD-1952BE2667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088" y="4244162"/>
            <a:ext cx="7198923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853EA-4853-ACD6-CC82-7D33A6FB25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088" y="2258845"/>
            <a:ext cx="7198923" cy="16208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of your presentation goes here</a:t>
            </a:r>
            <a:endParaRPr lang="en-US"/>
          </a:p>
        </p:txBody>
      </p:sp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15DABD73-1F59-7DE4-286D-42E72C4D3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research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VR headset and holding their hands up to represent research at the university">
            <a:extLst>
              <a:ext uri="{FF2B5EF4-FFF2-40B4-BE49-F238E27FC236}">
                <a16:creationId xmlns:a16="http://schemas.microsoft.com/office/drawing/2014/main" id="{88BA64FE-DCFE-E987-F49F-BD6E89D41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F89D2-B938-55F7-2390-59CE40180F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233DC0-9F51-CF33-DAEF-5730C67424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683EFB-0B47-EE2D-87FD-BFB068E2BC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6D8DE2-D7AF-CBE9-C1E8-EFF240B064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B6936C8D-5139-3496-BA36-DA3B9A8D4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students walking outside at the Jubilee campus">
            <a:extLst>
              <a:ext uri="{FF2B5EF4-FFF2-40B4-BE49-F238E27FC236}">
                <a16:creationId xmlns:a16="http://schemas.microsoft.com/office/drawing/2014/main" id="{F3A6E300-C087-BDE0-B7B6-C71E0D2A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266575-181D-0C2D-D064-10CE7F267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8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7051EF0-A3DE-6CC6-7FB7-69634DED9E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54BEC63-1276-D73F-6E8D-64F2FF384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2952EF-E6DB-4C48-B20B-247CE28572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28B6B83-73D3-39B9-342E-9B160749B2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7DCA2C24-5EEB-AB5B-F13B-1437BFDCD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5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teac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ecturer writing on a white board">
            <a:extLst>
              <a:ext uri="{FF2B5EF4-FFF2-40B4-BE49-F238E27FC236}">
                <a16:creationId xmlns:a16="http://schemas.microsoft.com/office/drawing/2014/main" id="{9D7E975D-7EAA-8A13-F793-C7ECAFA8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3A581F9-D81B-A0D3-54C1-4A8DFB173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4FF0AC7-FEE7-726F-206C-31391A2086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8056D7-DE00-AEA8-6D9E-F000D561AD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6A4C14-B5C9-AA71-CA7D-1FE42F599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7" name="Group 6" descr="University of Nottingham logo">
            <a:extLst>
              <a:ext uri="{FF2B5EF4-FFF2-40B4-BE49-F238E27FC236}">
                <a16:creationId xmlns:a16="http://schemas.microsoft.com/office/drawing/2014/main" id="{3078B252-73A9-8E34-6C5E-BAD062758BCE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AE6A334-8BAA-FF81-501D-901663A8A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99027B22-A8ED-5D91-EFD1-E3AC533D7C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96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 picture of the Trent Building on a bright day">
            <a:extLst>
              <a:ext uri="{FF2B5EF4-FFF2-40B4-BE49-F238E27FC236}">
                <a16:creationId xmlns:a16="http://schemas.microsoft.com/office/drawing/2014/main" id="{6BD05CDF-6F3D-E5F3-AAAF-26A13E5C4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5153F9A-EC43-77E6-376C-598AC060AD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8EA4E0-4AC7-76E6-62C9-CEEC9D8C2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4D72A9E-1EF8-9E50-2D9F-E2FBD578FF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1D7A32-2962-8D38-3872-0223C4B7C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5" name="Group 4" descr="University of Nottingham logo">
            <a:extLst>
              <a:ext uri="{FF2B5EF4-FFF2-40B4-BE49-F238E27FC236}">
                <a16:creationId xmlns:a16="http://schemas.microsoft.com/office/drawing/2014/main" id="{2B2D1A39-0397-9271-C41D-BD0DDBC49432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5132A84A-F57F-6FA7-519F-93E0C35B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08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of the China campus at sunset">
            <a:extLst>
              <a:ext uri="{FF2B5EF4-FFF2-40B4-BE49-F238E27FC236}">
                <a16:creationId xmlns:a16="http://schemas.microsoft.com/office/drawing/2014/main" id="{3362EB9C-5AAD-43BA-3FD9-74FC97B7F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36CBA7F-C2A7-43D6-A0CA-C9D42B551B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619C8FE-768C-3612-1440-9A6561A8B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706116-848E-CFD6-3CFC-91CCB1945E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D04B19-D275-4903-FB7C-59F4342B7B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4" name="Group 3" descr="University of Nottingham logo">
            <a:extLst>
              <a:ext uri="{FF2B5EF4-FFF2-40B4-BE49-F238E27FC236}">
                <a16:creationId xmlns:a16="http://schemas.microsoft.com/office/drawing/2014/main" id="{64A855BE-1E23-08C7-2D4C-463A35683911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262AEAE6-DD60-DF47-23EC-66DCA2A258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196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Malay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View of the Malaysia campus through the trees with a body of water in front of the building&#10;">
            <a:extLst>
              <a:ext uri="{FF2B5EF4-FFF2-40B4-BE49-F238E27FC236}">
                <a16:creationId xmlns:a16="http://schemas.microsoft.com/office/drawing/2014/main" id="{8A8D9DF8-CB1D-EAF2-E07B-89D7D2234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2869C89-8AB9-091A-625C-9C45184424B7}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55443"/>
                </a:schemeClr>
              </a:gs>
              <a:gs pos="8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2116587-F663-143F-75BC-3014C842DB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53B9A27-851E-55AB-119E-61C5C475D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CC4A3B0-71B3-4C2B-7CB1-FF680E1BD5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9FB2E1-0CA5-164F-BB88-A99DCC7931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pic>
        <p:nvPicPr>
          <p:cNvPr id="41" name="Picture 40" descr="University of Nottingham logo">
            <a:extLst>
              <a:ext uri="{FF2B5EF4-FFF2-40B4-BE49-F238E27FC236}">
                <a16:creationId xmlns:a16="http://schemas.microsoft.com/office/drawing/2014/main" id="{E88CCC24-EB1E-6A4A-85E4-27558E4718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0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tton_Boning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the Sutton Bonington campus on a bright day">
            <a:extLst>
              <a:ext uri="{FF2B5EF4-FFF2-40B4-BE49-F238E27FC236}">
                <a16:creationId xmlns:a16="http://schemas.microsoft.com/office/drawing/2014/main" id="{7B4A215F-5265-E937-A182-3ADB3161F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789"/>
            <a:ext cx="9144000" cy="6864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35A95C-C6CA-475F-7F2E-2D3DEE82541F}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55443"/>
                </a:schemeClr>
              </a:gs>
              <a:gs pos="8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085511E6-A05D-133B-58DE-91F1088AC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94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Jubil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Jubilee campus with the buildings reflecting in the water.">
            <a:extLst>
              <a:ext uri="{FF2B5EF4-FFF2-40B4-BE49-F238E27FC236}">
                <a16:creationId xmlns:a16="http://schemas.microsoft.com/office/drawing/2014/main" id="{77FD8D84-1679-38C7-0289-DCCDBBF42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35A95C-C6CA-475F-7F2E-2D3DEE82541F}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55443"/>
                </a:schemeClr>
              </a:gs>
              <a:gs pos="8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085511E6-A05D-133B-58DE-91F1088AC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2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766C9-775A-49DA-BA31-B376D7EC451C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C64A3-1203-4F35-8570-884F3AF9454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3665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he GSK Building, Jubilee Campus. This represents sustainability.">
            <a:extLst>
              <a:ext uri="{FF2B5EF4-FFF2-40B4-BE49-F238E27FC236}">
                <a16:creationId xmlns:a16="http://schemas.microsoft.com/office/drawing/2014/main" id="{8E0A4445-18E5-C130-2732-8D1767178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4" name="Group 3" descr="University of Nottingham logo">
            <a:extLst>
              <a:ext uri="{FF2B5EF4-FFF2-40B4-BE49-F238E27FC236}">
                <a16:creationId xmlns:a16="http://schemas.microsoft.com/office/drawing/2014/main" id="{B3F55132-FFB5-5664-C457-AAEEBC1C9461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E56D2AD0-5B66-68D3-EC24-8D74D025FE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2789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research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se up image of a solder iron and circuit board representing research and the university">
            <a:extLst>
              <a:ext uri="{FF2B5EF4-FFF2-40B4-BE49-F238E27FC236}">
                <a16:creationId xmlns:a16="http://schemas.microsoft.com/office/drawing/2014/main" id="{B2FCE108-38BB-55A0-EDF7-8C8940778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B1269C2-F17F-E221-0E5A-FBA04F2F11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0E116F-B78E-E6CF-85BA-9F027A61F5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D9DFDB-5A7C-D207-F19E-20F14279B0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954F94-8460-0421-7AB1-DA51CF9FF5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B6936C8D-5139-3496-BA36-DA3B9A8D4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research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image of a Petri dish representing research at the university.">
            <a:extLst>
              <a:ext uri="{FF2B5EF4-FFF2-40B4-BE49-F238E27FC236}">
                <a16:creationId xmlns:a16="http://schemas.microsoft.com/office/drawing/2014/main" id="{960DD3FF-75B1-18A9-9303-69E04FC31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66CAED-D510-1F1E-E4A0-F1D2FD61E2EB}"/>
              </a:ext>
            </a:extLst>
          </p:cNvPr>
          <p:cNvSpPr/>
          <p:nvPr userDrawn="1"/>
        </p:nvSpPr>
        <p:spPr>
          <a:xfrm>
            <a:off x="0" y="0"/>
            <a:ext cx="382940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868E9B4-6EE2-4451-F95E-40AABDC86B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4A1B2BA-B0FF-65C8-752C-032EA5940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E713FE3-C318-030C-E350-B79800091D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C3934D-A361-752E-306D-CABE6FAC90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9" name="Group 8" descr="University of Nottingham logo">
            <a:extLst>
              <a:ext uri="{FF2B5EF4-FFF2-40B4-BE49-F238E27FC236}">
                <a16:creationId xmlns:a16="http://schemas.microsoft.com/office/drawing/2014/main" id="{FE1D6E92-5290-1C2E-0615-02172335E21D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3751951F-6AEC-26B3-51D3-81A4705EA8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011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knowledge_ex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students with a lecturer in a classroom">
            <a:extLst>
              <a:ext uri="{FF2B5EF4-FFF2-40B4-BE49-F238E27FC236}">
                <a16:creationId xmlns:a16="http://schemas.microsoft.com/office/drawing/2014/main" id="{ACBFB2E8-6E89-BBAA-618E-AEFB63004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3" name="Group 2" descr="University of Nottingham logo">
            <a:extLst>
              <a:ext uri="{FF2B5EF4-FFF2-40B4-BE49-F238E27FC236}">
                <a16:creationId xmlns:a16="http://schemas.microsoft.com/office/drawing/2014/main" id="{99F41044-EE70-E9F2-8436-AFD161FB20CE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faculty_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udent indoor looking at printed posters to represent the arts faculty at the university">
            <a:extLst>
              <a:ext uri="{FF2B5EF4-FFF2-40B4-BE49-F238E27FC236}">
                <a16:creationId xmlns:a16="http://schemas.microsoft.com/office/drawing/2014/main" id="{9C68E323-7A9A-640F-9BA6-836C099A9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86D71E-9909-A50C-8DFD-139989AA6262}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8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14686114-02E6-D92C-A5FC-B12555FEF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1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faculty_social_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udent sitting in a library reading a book to represent social sciences faculty">
            <a:extLst>
              <a:ext uri="{FF2B5EF4-FFF2-40B4-BE49-F238E27FC236}">
                <a16:creationId xmlns:a16="http://schemas.microsoft.com/office/drawing/2014/main" id="{B565E0CA-EE73-59A5-7B15-8184F1AF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74" y="0"/>
            <a:ext cx="914777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8B5A38-C5EF-6CA8-FB44-853EF7B9B764}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8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6BDB7-93E8-A9D5-A974-108B82ACE397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4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faculty_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 wearing goggles while operating machinery to represent the engineering faculty">
            <a:extLst>
              <a:ext uri="{FF2B5EF4-FFF2-40B4-BE49-F238E27FC236}">
                <a16:creationId xmlns:a16="http://schemas.microsoft.com/office/drawing/2014/main" id="{937042E3-1F94-D876-D855-C0086C1E1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8B5A38-C5EF-6CA8-FB44-853EF7B9B764}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8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grpSp>
        <p:nvGrpSpPr>
          <p:cNvPr id="12" name="Group 11" descr="University of Nottingham logo">
            <a:extLst>
              <a:ext uri="{FF2B5EF4-FFF2-40B4-BE49-F238E27FC236}">
                <a16:creationId xmlns:a16="http://schemas.microsoft.com/office/drawing/2014/main" id="{183F7270-4379-F8B2-5D8E-518A76505B08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&#10;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278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blu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20CE6D5-BD3C-E1D9-4759-3B4EA6BE4B3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93E08E4-1BF9-8CA3-4C65-FF7B43AB2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1764B8-A98D-B024-D18E-427B6AC84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22ABA4-3700-BF47-C5C3-AD2A7C00FB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8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blu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36E9D49-337F-82A4-1332-A4CD0B82E4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033AEE-5A46-6AD6-1141-0D13DA32B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4708EE-9DCC-D954-B2AB-46FED4C0EA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2D73A5-D9F3-41EE-E7DB-D68266D900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1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blue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7790C14-E84E-D22B-241E-70A189E4A8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3F9965-8A47-94FA-C04E-A27D2EA8D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309B2-0B3C-7544-CF55-A9DA0836EA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4F4275-3E4F-D80E-F9C8-47C67E6181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98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5723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blue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29B8919-ECAB-740A-54B2-F6ADBF999E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Inset a partner logo here or remove this box if not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EF38FB-2DE7-E0FC-2BEF-2C1C30101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5196FB-C293-6637-2C20-F6F5A3B3F2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8903FF-2ED4-C86B-64A8-AC2ED1D199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blu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1764B8-A98D-B024-D18E-427B6AC84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22ABA4-3700-BF47-C5C3-AD2A7C00FB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3" name="Picture 2" descr="University of Nottingham castle icon">
            <a:extLst>
              <a:ext uri="{FF2B5EF4-FFF2-40B4-BE49-F238E27FC236}">
                <a16:creationId xmlns:a16="http://schemas.microsoft.com/office/drawing/2014/main" id="{ABE46430-C869-FB5B-1543-5658FF4DB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9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blu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D93F1-6799-698D-3691-2B55FC98EC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167CB6-25ED-5142-E060-0D1155D68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0F4B7E7B-C184-0FD6-967A-1495A016A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2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blue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34DB-22D0-BF2A-EC1A-44865177D6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12E4A-B2A7-E044-D5F9-97AD9A7D5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4674787E-5F7F-8AEF-E91C-2886513254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9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blue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F8BB8-6D58-2478-03AA-191002128E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B7C56-46BC-877A-A8BB-101B90BFD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EE74AC68-18AF-B6C5-ADFC-35E4DB4B9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1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D73FB3-9B19-99C1-3D3B-5F99A94D0E99}"/>
              </a:ext>
            </a:extLst>
          </p:cNvPr>
          <p:cNvSpPr/>
          <p:nvPr userDrawn="1"/>
        </p:nvSpPr>
        <p:spPr>
          <a:xfrm>
            <a:off x="-986778" y="9000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1358900"/>
            <a:ext cx="8505825" cy="4860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2FC18C2-35C0-6A2D-7CC1-B9CB79EDB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92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9FCC3B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BF756-7938-DF8A-6396-399256C9906D}"/>
              </a:ext>
            </a:extLst>
          </p:cNvPr>
          <p:cNvSpPr/>
          <p:nvPr userDrawn="1"/>
        </p:nvSpPr>
        <p:spPr>
          <a:xfrm>
            <a:off x="-986778" y="9000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2158670"/>
            <a:ext cx="8505825" cy="37779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1BA355-872A-DEBD-83F0-DEB26F40738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5104" y="1358901"/>
            <a:ext cx="8499807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7C0ADF4-0D4B-B1BD-FF64-E8E537692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0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9FCC3B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9B2B3E-7582-7286-13C3-D6FB10512B05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458789"/>
            <a:ext cx="3908846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E7DBA9-86CE-B2F4-C934-CC6EEA02C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4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alf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181FBF-FF29-7EEB-B956-87316803BB80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CB23B47-37ED-75C0-0F34-9D3C03F79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458789"/>
            <a:ext cx="3908846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EDEE7F-F97B-7B97-02BF-AF74423C78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3519013"/>
            <a:ext cx="3908758" cy="2700813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7C9B7B-EA93-3AB0-06E0-7F98E483636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5105" y="2707857"/>
            <a:ext cx="3908758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4CF4F-FADD-27CF-D87D-D9D07A4A1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9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6710" y="0"/>
            <a:ext cx="308729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3C1180-494D-3A45-3D53-7113F7295561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4848" y="458789"/>
            <a:ext cx="2430065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2F637-A3FE-B82F-49CB-F653C711B9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4" y="2708905"/>
            <a:ext cx="539465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DDB14-B4F8-AF81-C172-8590ED48C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3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8888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third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</a:extLst>
          </p:cNvPr>
          <p:cNvSpPr/>
          <p:nvPr userDrawn="1"/>
        </p:nvSpPr>
        <p:spPr>
          <a:xfrm>
            <a:off x="6056710" y="0"/>
            <a:ext cx="308729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BED16-29E0-32E0-53EF-E6BDB0D777AB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B96E7-E547-78AA-C543-83A207229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4848" y="458789"/>
            <a:ext cx="2430065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5CA27-D589-3763-3734-33D5177284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3520061"/>
            <a:ext cx="5394658" cy="2699765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56A981-CD9B-8BA7-562F-FBFBA872256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5105" y="2708905"/>
            <a:ext cx="5394658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E7D4E18-50DC-7E45-B2D8-00BB10340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9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88ED98-95EA-FDDD-D6DB-6552BA7D87B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59726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C6D144E-8339-EF67-5178-1D5A151C6EA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59725" y="1808785"/>
            <a:ext cx="1147498" cy="9907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78B68-4973-59C0-D306-617FE8FC88C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89330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5102556-6649-8727-4D96-64591B9002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289329" y="1808785"/>
            <a:ext cx="1147498" cy="9907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9089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008B73-4072-6496-8D64-17E3B9DB126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089" y="1808785"/>
            <a:ext cx="1147498" cy="9907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6000" b="1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5AA1B0-C99D-5E34-36D6-FAE430BD23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794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alf_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B74EC4-F077-7ACF-63E6-7A6072899E75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513B074-6D4D-5E65-E763-4CBE80D66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458789"/>
            <a:ext cx="3908846" cy="5761037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18B36-7136-2B46-5099-B25A0C21EF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44ED2-A07C-2BEB-4CC6-8EE32AF098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35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grid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students looking at a computer together.">
            <a:extLst>
              <a:ext uri="{FF2B5EF4-FFF2-40B4-BE49-F238E27FC236}">
                <a16:creationId xmlns:a16="http://schemas.microsoft.com/office/drawing/2014/main" id="{E088E9FE-9D2F-707D-553D-DD7D8D0BF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303" y="3429001"/>
            <a:ext cx="4587698" cy="3429000"/>
          </a:xfrm>
          <a:prstGeom prst="rect">
            <a:avLst/>
          </a:prstGeom>
        </p:spPr>
      </p:pic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5B60017-6E9F-37A8-BC85-B1B623D25C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2462" y="3429000"/>
            <a:ext cx="4561538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47ADA44-5ECF-D81F-2E99-B0A321C86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0767FC-B0EE-2180-5D56-1FD4F2E49ED5}"/>
              </a:ext>
            </a:extLst>
          </p:cNvPr>
          <p:cNvSpPr/>
          <p:nvPr userDrawn="1"/>
        </p:nvSpPr>
        <p:spPr>
          <a:xfrm>
            <a:off x="6867306" y="0"/>
            <a:ext cx="2276694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D5F2ED6-EDF6-AE45-DB32-B0BFFD4C08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7768" y="0"/>
            <a:ext cx="2266232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Text box 3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</a:extLst>
          </p:cNvPr>
          <p:cNvSpPr/>
          <p:nvPr userDrawn="1"/>
        </p:nvSpPr>
        <p:spPr>
          <a:xfrm>
            <a:off x="4572000" y="0"/>
            <a:ext cx="229530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F8E0CD1-94EB-05D7-D056-7768B00D42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462" y="0"/>
            <a:ext cx="2284844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100" b="1"/>
            </a:lvl1pPr>
            <a:lvl2pPr marL="0" indent="0">
              <a:buNone/>
              <a:defRPr sz="1800"/>
            </a:lvl2pPr>
          </a:lstStyle>
          <a:p>
            <a:pPr lvl="0"/>
            <a:r>
              <a:rPr lang="en-GB"/>
              <a:t>Text box 2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AE549-3D8C-F8C5-5564-74DC0B0E758A}"/>
              </a:ext>
            </a:extLst>
          </p:cNvPr>
          <p:cNvSpPr/>
          <p:nvPr userDrawn="1"/>
        </p:nvSpPr>
        <p:spPr>
          <a:xfrm>
            <a:off x="2276694" y="3429000"/>
            <a:ext cx="2295306" cy="3429000"/>
          </a:xfrm>
          <a:prstGeom prst="rect">
            <a:avLst/>
          </a:prstGeom>
          <a:solidFill>
            <a:srgbClr val="66C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08000" rIns="135000" rtlCol="0" anchor="ctr"/>
          <a:lstStyle/>
          <a:p>
            <a:pPr algn="ctr"/>
            <a:endParaRPr lang="en-US" sz="18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D4FDFF-01CC-7D91-5FE8-76C56AA43E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6475" y="3429000"/>
            <a:ext cx="2295525" cy="3429000"/>
          </a:xfrm>
          <a:prstGeom prst="rect">
            <a:avLst/>
          </a:prstGeom>
        </p:spPr>
        <p:txBody>
          <a:bodyPr lIns="360000" tIns="360000" rIns="360000" bIns="900000"/>
          <a:lstStyle>
            <a:lvl1pPr marL="0" indent="0">
              <a:buNone/>
              <a:defRPr sz="2100" b="1"/>
            </a:lvl1pPr>
            <a:lvl2pPr marL="0" indent="0">
              <a:buNone/>
              <a:defRPr sz="1800"/>
            </a:lvl2pPr>
          </a:lstStyle>
          <a:p>
            <a:pPr lvl="0"/>
            <a:r>
              <a:rPr lang="en-GB"/>
              <a:t>Text box 1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pic>
        <p:nvPicPr>
          <p:cNvPr id="27" name="Picture 26" descr="Image of the Trent Building through the trees">
            <a:extLst>
              <a:ext uri="{FF2B5EF4-FFF2-40B4-BE49-F238E27FC236}">
                <a16:creationId xmlns:a16="http://schemas.microsoft.com/office/drawing/2014/main" id="{9E54FF2A-2B74-5BA4-CF40-EC745ED38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429000"/>
            <a:ext cx="2276474" cy="3429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CCA7DA-43AB-3A07-EF33-FACF17E6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2276475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E44EC-D851-12E4-A4FC-326A1D3AE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grid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tudents sitting at a table discussing their notes">
            <a:extLst>
              <a:ext uri="{FF2B5EF4-FFF2-40B4-BE49-F238E27FC236}">
                <a16:creationId xmlns:a16="http://schemas.microsoft.com/office/drawing/2014/main" id="{277CEDCB-2DF9-43E7-3E2C-8D6555253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462" y="3429000"/>
            <a:ext cx="4561538" cy="3429000"/>
          </a:xfrm>
          <a:prstGeom prst="rect">
            <a:avLst/>
          </a:prstGeom>
        </p:spPr>
      </p:pic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12BCA2A-7A54-C6A7-06AA-26279F9F31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2462" y="3429000"/>
            <a:ext cx="4561538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DEC5A4-D2F7-DF4A-E9B6-9EEEB81A0D46}"/>
              </a:ext>
            </a:extLst>
          </p:cNvPr>
          <p:cNvSpPr txBox="1">
            <a:spLocks/>
          </p:cNvSpPr>
          <p:nvPr userDrawn="1"/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0EACED-CA5D-B048-836B-BF30EF0E914A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674E-8EA7-AED4-D11A-4B5776ED278A}"/>
              </a:ext>
            </a:extLst>
          </p:cNvPr>
          <p:cNvSpPr/>
          <p:nvPr userDrawn="1"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rgbClr val="102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DB2B333-8E79-CCA2-11F6-ACE5708FCD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463" y="0"/>
            <a:ext cx="4242450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Text box 2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AE549-3D8C-F8C5-5564-74DC0B0E758A}"/>
              </a:ext>
            </a:extLst>
          </p:cNvPr>
          <p:cNvSpPr/>
          <p:nvPr userDrawn="1"/>
        </p:nvSpPr>
        <p:spPr>
          <a:xfrm>
            <a:off x="0" y="3429000"/>
            <a:ext cx="4571999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120BCC-8BEC-DF67-24F5-634A4A8C8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105" y="3429000"/>
            <a:ext cx="4246895" cy="3429000"/>
          </a:xfrm>
          <a:prstGeom prst="rect">
            <a:avLst/>
          </a:prstGeom>
        </p:spPr>
        <p:txBody>
          <a:bodyPr lIns="0" tIns="360000" rIns="360000" bIns="900000"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Text box 1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BFA4EF-A742-5BA9-C34E-7BBDD53B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26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alf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 of a goose at the Jubilee campus surrounded by grass and yellow flowers.&#10;">
            <a:extLst>
              <a:ext uri="{FF2B5EF4-FFF2-40B4-BE49-F238E27FC236}">
                <a16:creationId xmlns:a16="http://schemas.microsoft.com/office/drawing/2014/main" id="{D44FE04A-D494-B805-4FFC-3E58CDD2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880" y="0"/>
            <a:ext cx="4566120" cy="6858000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3D460CB-C830-EC38-98D8-0FCA20D78F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3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39AFA-7D75-A7A1-4DAF-0ABAD9DF1B34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7E610-1FA4-7CBB-1A5C-327EEBFC4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30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third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1D539C-2810-8838-FCB1-661F2CC4B5E5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pic>
        <p:nvPicPr>
          <p:cNvPr id="4" name="Picture 3" descr="Student sitting at a table looking up in thought">
            <a:extLst>
              <a:ext uri="{FF2B5EF4-FFF2-40B4-BE49-F238E27FC236}">
                <a16:creationId xmlns:a16="http://schemas.microsoft.com/office/drawing/2014/main" id="{1CA42153-23F5-5B5B-930F-FC9F400FB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98" y="0"/>
            <a:ext cx="3084603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FF842C-0A1C-5BFB-750B-CF8A5DCA7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6710" y="0"/>
            <a:ext cx="308729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75DF16-3906-148C-E1CC-C228D62951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4" y="2708905"/>
            <a:ext cx="539465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230BE-0CFA-E6A8-3D27-DD65772DD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28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s_figures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3D343D-58FF-90A8-CF12-B58A1EB3555B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7B29CE-90AB-9EAE-FE9F-A4E16C05F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306" y="3429000"/>
            <a:ext cx="2276694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7FB61D5-B7FA-990B-A16B-05A03FC009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04851" y="5252588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3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B44D9F-3A2F-44F2-0CDF-18ED34B0D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4851" y="3876637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/>
              <a:t>£2m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09CE73-4B0C-AB83-FA25-0A89E08D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3429000"/>
            <a:ext cx="2295306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696236F-C55D-63EF-E40F-86CAA3745B5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910138" y="5252588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3F88302-7C4F-4C28-041C-8FC161F7E0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10138" y="3876637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/>
              <a:t>75%</a:t>
            </a: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72501-84CA-2832-09E3-09993272A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F27F4D-00D6-8DC3-B716-37C42ED523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0139" y="2005610"/>
            <a:ext cx="3914774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4264C15-FC9D-A249-9CBE-5788F74796D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910138" y="458787"/>
            <a:ext cx="3914775" cy="125344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/>
              <a:t>1 in 5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A4E089-8BEE-9B30-F0FF-FE3EA050F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55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s_figur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AFB14D-FD03-B8EA-7C18-4C05CC9350BB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accent4"/>
                </a:solidFill>
              </a:rPr>
              <a:t>Move your text box to this guide if your title goes over two lines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72501-84CA-2832-09E3-09993272A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0547" y="3429000"/>
            <a:ext cx="457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F27F4D-00D6-8DC3-B716-37C42ED523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08685" y="5434610"/>
            <a:ext cx="3914774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4264C15-FC9D-A249-9CBE-5788F74796D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908685" y="3887787"/>
            <a:ext cx="3914775" cy="125344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/>
              <a:t>1 in 5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3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7B29CE-90AB-9EAE-FE9F-A4E16C05F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306" y="-2273"/>
            <a:ext cx="227669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7FB61D5-B7FA-990B-A16B-05A03FC009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04851" y="1821315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B44D9F-3A2F-44F2-0CDF-18ED34B0D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4851" y="445364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/>
              <a:t>£2m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09CE73-4B0C-AB83-FA25-0A89E08D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-2273"/>
            <a:ext cx="229530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696236F-C55D-63EF-E40F-86CAA3745B5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910138" y="1821315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3F88302-7C4F-4C28-041C-8FC161F7E0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10138" y="445364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GB"/>
              <a:t>75%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A4589-2070-6A43-66F9-67B8DA6A1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6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image of a person heating glass tubes in a workshop wearing safety gear">
            <a:extLst>
              <a:ext uri="{FF2B5EF4-FFF2-40B4-BE49-F238E27FC236}">
                <a16:creationId xmlns:a16="http://schemas.microsoft.com/office/drawing/2014/main" id="{B066E837-9D3C-251E-819F-79926122A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B8D2C-97CD-1805-B625-00C5EC1505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3773DA-86C6-B330-CF4F-A36E9B51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75085" cy="90011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642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8888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D29242E-E9EF-E406-E157-D46F6BBDF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640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51863-6EFE-20EA-B8AF-703D27616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F74E32-2383-DB11-F16E-2B4CE6017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1628776"/>
            <a:ext cx="8505825" cy="3960512"/>
          </a:xfrm>
        </p:spPr>
        <p:txBody>
          <a:bodyPr anchor="ctr">
            <a:normAutofit/>
          </a:bodyPr>
          <a:lstStyle>
            <a:lvl1pPr marL="0" indent="0">
              <a:buNone/>
              <a:defRPr sz="33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0" indent="0">
              <a:spcBef>
                <a:spcPts val="900"/>
              </a:spcBef>
              <a:buNone/>
              <a:defRPr b="0" i="0">
                <a:solidFill>
                  <a:schemeClr val="bg1"/>
                </a:solidFill>
                <a:latin typeface="+mj-lt"/>
              </a:defRPr>
            </a:lvl2pPr>
            <a:lvl3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“Your inspiring quote goes here.”</a:t>
            </a:r>
          </a:p>
          <a:p>
            <a:pPr lvl="1"/>
            <a:r>
              <a:rPr lang="en-US"/>
              <a:t>– Name of person, year</a:t>
            </a:r>
          </a:p>
        </p:txBody>
      </p:sp>
    </p:spTree>
    <p:extLst>
      <p:ext uri="{BB962C8B-B14F-4D97-AF65-F5344CB8AC3E}">
        <p14:creationId xmlns:p14="http://schemas.microsoft.com/office/powerpoint/2010/main" val="8173974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958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84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_blank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503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84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_blank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503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niversity of Nottingham castle icon">
            <a:extLst>
              <a:ext uri="{FF2B5EF4-FFF2-40B4-BE49-F238E27FC236}">
                <a16:creationId xmlns:a16="http://schemas.microsoft.com/office/drawing/2014/main" id="{C5BFE164-6BFE-040B-E8AE-85C76B8EA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94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_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856" y="3722241"/>
            <a:ext cx="6858000" cy="426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Any questions?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48EF3-956C-7FE0-B44A-55E4E8B574B2}"/>
              </a:ext>
            </a:extLst>
          </p:cNvPr>
          <p:cNvSpPr txBox="1"/>
          <p:nvPr userDrawn="1"/>
        </p:nvSpPr>
        <p:spPr>
          <a:xfrm>
            <a:off x="657880" y="2258845"/>
            <a:ext cx="49286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0" b="1" i="0">
                <a:solidFill>
                  <a:schemeClr val="bg1"/>
                </a:solidFill>
                <a:latin typeface="Georgia" panose="02040502050405020303" pitchFamily="18" charset="0"/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ADCAE-67D1-E4DF-B7A1-5951DE4C0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4069-1FE1-2BC7-0A87-ACC5D94B7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C0A9C-C098-A627-A2EB-D6053DD55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AC3C0-B673-C744-FD58-8C2187EA2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0E457-E207-03D6-99A6-A0B64DED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DD6BF-3625-BE2F-B6A6-965A4A81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0712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 userDrawn="1"/>
        </p:nvSpPr>
        <p:spPr bwMode="auto">
          <a:xfrm>
            <a:off x="255588" y="1066800"/>
            <a:ext cx="8610600" cy="50292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>
              <a:defRPr/>
            </a:pPr>
            <a:endParaRPr lang="en-US" altLang="en-US" baseline="0" dirty="0">
              <a:solidFill>
                <a:srgbClr val="E9E9E8"/>
              </a:solidFill>
              <a:cs typeface="Arial" charset="0"/>
            </a:endParaRPr>
          </a:p>
        </p:txBody>
      </p:sp>
      <p:pic>
        <p:nvPicPr>
          <p:cNvPr id="3" name="Picture 10" descr="BS_Bar_header_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0"/>
            <a:ext cx="86042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6777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F603-9BE8-EECC-77F3-52BEBD5A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AC23D-3B32-FC0E-CD53-085CE67D0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0367-783C-FBF7-0EBB-64001A58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0E3F9-FBE7-2222-7561-E75424AF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6420B-57B8-AE9D-6044-8C7546E6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08763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9D1A-39ED-7EE5-BFBB-8F5044FE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EA6ED-77BF-B49F-4F14-058338299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C6733-D0EF-37A6-9A85-6C33EFF7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863D9-E2BB-72EB-B441-36722CD1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F965A-8D0F-E479-16DD-53D8640C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3053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E4C9E-93DF-ADC8-15D3-F9EC9BCD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20035-1174-0890-77BD-E700D6B93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3D33A-9C4A-97BF-45EB-10AB1620C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B4FB-CBF2-D282-F98F-61CA004F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4E702-2D62-6AE9-7BDA-0AA00DBA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58BFF-FF9F-792C-8C0C-1862C48A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74017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692BE-3A52-D091-ABA8-1D01D4D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31059-A552-3DDA-ED25-B8EF7511C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F5519-9A39-47A8-75F9-9490EA626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149AE-C9F0-AC4C-524A-59B1E203D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83F7DE-D07B-99E6-C4E8-E3298074B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D2377E-8DA5-3A8E-9121-368F0A57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0545E-6E41-409E-2F1D-B464F8D9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453B0-C06E-64C2-41BA-277CEBD3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87866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6A6F-6A10-5874-79E7-028881D14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424E6F-750A-A878-ED57-F63545572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6C60A-3A8F-4227-2268-59CE1740D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0C487-6261-A59A-BAAF-C1E67CBA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71085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47EA2-41A2-C036-5243-26615A80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E216E-43C8-5BB6-191A-1F4B5858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22D3C-4D29-8D71-DEB9-63D0126A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34987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B3269-039D-58FE-7994-A58E4F59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39BE-7D09-B350-6069-CAE2EAB9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CF6A8-812C-8C4D-0893-697967F01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6A0C9-A356-B223-5761-476864A6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5CB55-FFC1-7000-0DFA-A4F2ED8A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CA46-5911-B3D5-706B-681AF8DC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99050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DA78-E4D7-A11C-9366-2D25A59F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A11828-F9A0-101A-27D5-736D81B37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90A3A-E844-548F-B74A-FCE0A0398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53167-9653-22D2-361C-C849BA53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7FF5A-5132-501C-B84C-E1D70301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B2AC8-3138-664A-F57B-65D35CC6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13053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C1C1-E0BA-F80A-2190-D4BF6E62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94C53-081C-D1E7-6134-F76BA1C41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4B39A-3F43-3919-304D-4574F9B5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2720E-9486-04E1-8EEA-09B2E031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EC246-BDA2-E219-15FD-BB45299B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67757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6FE48-5CF9-C8A4-CD19-25313F07E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FFD9B-6BBC-5126-5B46-AE54E1FF4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3557-2C7C-0913-0338-A457CAE5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2A9EC-11BE-FABA-5FAB-83579AB4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84CD2-2214-B4BE-6275-7D7DFBD5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7679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4303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808521" y="438150"/>
            <a:ext cx="7608772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808521" y="6356351"/>
            <a:ext cx="2057400" cy="365125"/>
          </a:xfrm>
        </p:spPr>
        <p:txBody>
          <a:bodyPr/>
          <a:lstStyle>
            <a:lvl1pPr>
              <a:defRPr sz="788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20.4.2026</a:t>
            </a:fld>
            <a:endParaRPr lang="fi-FI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 sz="788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264847" y="6356351"/>
            <a:ext cx="1098376" cy="365125"/>
          </a:xfrm>
        </p:spPr>
        <p:txBody>
          <a:bodyPr/>
          <a:lstStyle>
            <a:lvl1pPr>
              <a:defRPr sz="788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22" y="5935128"/>
            <a:ext cx="1780778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98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20B4-53B1-4E3A-8F7C-B5C865E79D0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47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878E-E6F2-4625-AF25-42F6F690B35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38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4082-7BB8-49AE-83E0-61C31DC67B6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4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DEC62-6CD0-4F2C-A69C-F6F88DA3D4B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769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D2D8-E543-461F-BE66-FDFECA11B2F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30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EDDC-ADF9-4003-9717-874BB377DAD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55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3EAA-F2B2-4E61-A465-2200089EFE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76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27D5-E440-432E-BA26-41F5F0B5F7C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69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150-3F51-4406-B797-03AF1F0AC5D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42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60BA-D94C-4046-A9B8-B3BB8B9B500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6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DF1-4BD3-40E0-BADC-301AB5B3AEF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45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393E-321D-4DCD-B3F5-95460830222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28ED1-0B16-4469-9CDD-1CC06F99D8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60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7DEC62-6CD0-4F2C-A69C-F6F88DA3D4B8}" type="slidenum">
              <a:rPr kumimoji="0" lang="en-GB" sz="900" b="0" i="0" u="none" strike="noStrike" kern="1200" cap="none" spc="0" normalizeH="0" baseline="-2500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9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D73FB3-9B19-99C1-3D3B-5F99A94D0E99}"/>
              </a:ext>
            </a:extLst>
          </p:cNvPr>
          <p:cNvSpPr/>
          <p:nvPr userDrawn="1"/>
        </p:nvSpPr>
        <p:spPr>
          <a:xfrm>
            <a:off x="-986778" y="900000"/>
            <a:ext cx="963738" cy="719250"/>
          </a:xfrm>
          <a:prstGeom prst="rect">
            <a:avLst/>
          </a:prstGeom>
          <a:solidFill>
            <a:srgbClr val="92D4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2FC18C2-35C0-6A2D-7CC1-B9CB79EDB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1358900"/>
            <a:ext cx="8505825" cy="4860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7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9FCC3B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D9FF9-18DF-4D36-A724-8AE4554ECEB8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E0F21-2ADA-4926-85F4-8B73165A41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281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89247-7A25-EE03-98A5-1F6167263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8E3C-5520-19DF-1F93-86F1599B4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DAA3E-DE73-4B89-530A-633FB9B3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9846D-F17E-11FF-6EDA-07B23BBE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E48C2-2DAC-2601-6797-F882DCD0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1058"/>
      </p:ext>
    </p:extLst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B9D7A-F95D-0E4E-A105-AF76BD32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EB198-CF87-CDF2-FE50-F093C80F8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E3F63-AD09-BFEA-6943-FF26FF696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B98A6-0993-43B3-AF4C-40301C8896EF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77E43-3FCC-8C6D-8F86-C53DA443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C177B-BBEF-84C9-DE43-C7E754D7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B528-A140-475F-98DC-5B80E1D863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989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A07B-ED8C-A0C6-2A12-DC24757B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20F4D-F6D3-6A35-697A-E93530915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FEAA5-56CC-8D24-38E3-71E93BB9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FBC25-A78A-0443-DBDE-E968ED11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DBB1F-46B4-F87A-426F-0342ADDD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04966"/>
      </p:ext>
    </p:extLst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7D91-76C8-C32D-A2F2-638301E2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4AD38-2236-2346-4987-0BE995C38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D1245-872B-2A09-18FC-A3B54CD20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75446-6519-F556-8675-27BDEFF33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/>
              <a:t>Monday, February 1,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6FB62-9D9E-A2CB-E9EF-EDBADF65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0853A-2FD0-2E1C-4323-046353F8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4F6043-7A67-491B-98BC-F933DED7226D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80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1C86-806E-AAC2-D1B5-634E1D03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E07EC-9F9D-E381-7CF4-78B89F7AA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A7713-F06C-9803-7157-B55250955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67B68-25D1-1CDD-9FF1-FC9D90479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8F8AC-2A12-7F68-50BE-9B39B1DB4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AAFCC-5FEC-D1AC-0D66-C972C8DF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7F345-9332-C632-9E99-4699B575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D31E6-AA79-7951-BA68-0BE15412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67043"/>
      </p:ext>
    </p:extLst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99FD-4827-E1FD-28FA-4A118CE2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DA0585-CB4F-CD05-52A0-00E67746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87EFC-A27F-38FF-3091-346FD3B5A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942F1-7CFB-70FB-EE38-F4DC2079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9567"/>
      </p:ext>
    </p:extLst>
  </p:cSld>
  <p:clrMapOvr>
    <a:masterClrMapping/>
  </p:clrMapOvr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1348F5-D59C-F470-4795-D89B1AE4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2DE2C-2C4D-F735-E304-5CE1555E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3BE6B-59E2-2FE9-BCB0-54CB7E3C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5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8172-677A-1BA3-C9DE-CA728F6E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332-9F1B-8F30-AA60-2C695A83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169E-FB88-09C1-FB4A-B2D078E80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14ACB-05CB-F902-93CE-13F84B96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E52A3-5AF2-F4F0-940A-7CE35ACF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D03A-E77D-CCC2-1D1E-E7E85AE2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55809"/>
      </p:ext>
    </p:extLst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645E-3539-AC21-3644-FA222B29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A92E3-B6B4-653A-C305-44BCD8E1B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FD71D-D0A5-DADB-922A-95BF5740F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B99A9-39E9-375F-9B44-D4F78863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5F240-D276-1309-12AB-90F8652A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9D952-81E3-15EF-EC76-769BAB00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33454"/>
      </p:ext>
    </p:extLst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D14C9-CFF3-DF68-4BEA-4FE16706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86A41-931E-871E-BA94-16188BF22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727D7-57C2-5676-FA62-408169F3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6418-C53B-A1E0-3F53-5A6D2F4B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3DC5E-B87E-42E6-6FAC-3E1A7D0D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0114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F4E8-5DA2-4D20-B592-7CB134818CA6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4273E-91B7-4F4E-939C-8E2B5509313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099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844FC9-0D22-4E4B-A7D7-6A30D8880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16DA7-89E4-2244-1063-7350D877B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A2AA-28DA-B8AA-0E65-E3073026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456BD-D404-7E7D-0F08-B5B15BEF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E9A35-4BA5-D071-DFEB-C4B61226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35201"/>
      </p:ext>
    </p:extLst>
  </p:cSld>
  <p:clrMapOvr>
    <a:masterClrMapping/>
  </p:clrMapOvr>
  <p:hf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blu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0F4B7E7B-C184-0FD6-967A-1495A016A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67CB6-25ED-5142-E060-0D1155D68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D93F1-6799-698D-3691-2B55FC98EC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786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D73FB3-9B19-99C1-3D3B-5F99A94D0E99}"/>
              </a:ext>
            </a:extLst>
          </p:cNvPr>
          <p:cNvSpPr/>
          <p:nvPr userDrawn="1"/>
        </p:nvSpPr>
        <p:spPr>
          <a:xfrm>
            <a:off x="-986778" y="900000"/>
            <a:ext cx="963738" cy="719250"/>
          </a:xfrm>
          <a:prstGeom prst="rect">
            <a:avLst/>
          </a:prstGeom>
          <a:solidFill>
            <a:srgbClr val="92D4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2FC18C2-35C0-6A2D-7CC1-B9CB79EDB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1358900"/>
            <a:ext cx="8505825" cy="4860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27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9FCC3B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half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C39AFA-7D75-A7A1-4DAF-0ABAD9DF1B34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7E610-1FA4-7CBB-1A5C-327EEBFC4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pic>
        <p:nvPicPr>
          <p:cNvPr id="9" name="Picture 8" descr="Picture of a goose at the Jubilee campus surrounded by grass and yellow flowers.&#10;">
            <a:extLst>
              <a:ext uri="{FF2B5EF4-FFF2-40B4-BE49-F238E27FC236}">
                <a16:creationId xmlns:a16="http://schemas.microsoft.com/office/drawing/2014/main" id="{D44FE04A-D494-B805-4FFC-3E58CDD2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880" y="0"/>
            <a:ext cx="4566120" cy="6858000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3D460CB-C830-EC38-98D8-0FCA20D78F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3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65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third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1D539C-2810-8838-FCB1-661F2CC4B5E5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230BE-0CFA-E6A8-3D27-DD65772DD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75DF16-3906-148C-E1CC-C228D62951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4" y="2708905"/>
            <a:ext cx="539465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pic>
        <p:nvPicPr>
          <p:cNvPr id="4" name="Picture 3" descr="Student sitting at a table looking up in thought">
            <a:extLst>
              <a:ext uri="{FF2B5EF4-FFF2-40B4-BE49-F238E27FC236}">
                <a16:creationId xmlns:a16="http://schemas.microsoft.com/office/drawing/2014/main" id="{1CA42153-23F5-5B5B-930F-FC9F400FB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98" y="0"/>
            <a:ext cx="3084603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FF842C-0A1C-5BFB-750B-CF8A5DCA7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6710" y="0"/>
            <a:ext cx="308729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5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blue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4674787E-5F7F-8AEF-E91C-2886513254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12E4A-B2A7-E044-D5F9-97AD9A7D5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34DB-22D0-BF2A-EC1A-44865177D6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73430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blue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EE74AC68-18AF-B6C5-ADFC-35E4DB4B9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B7C56-46BC-877A-A8BB-101B90BFD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F8BB8-6D58-2478-03AA-191002128E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33456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blu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versity of Nottingham castle icon">
            <a:extLst>
              <a:ext uri="{FF2B5EF4-FFF2-40B4-BE49-F238E27FC236}">
                <a16:creationId xmlns:a16="http://schemas.microsoft.com/office/drawing/2014/main" id="{ABE46430-C869-FB5B-1543-5658FF4DB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22ABA4-3700-BF47-C5C3-AD2A7C00FB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317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1764B8-A98D-B024-D18E-427B6AC84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317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953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half_header_reve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FCFD66-2782-25FD-4B6B-8E3FBA800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900"/>
            <a:ext cx="4572000" cy="549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CFB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358900"/>
            <a:ext cx="4572000" cy="5499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CFB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820EACED-CA5D-B048-836B-BF30EF0E914A}" type="slidenum">
              <a:rPr lang="en-US" baseline="0" smtClean="0">
                <a:solidFill>
                  <a:srgbClr val="707D89"/>
                </a:solidFill>
                <a:latin typeface="Arial" panose="020B060402020202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aseline="0">
              <a:solidFill>
                <a:srgbClr val="707D89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1812414"/>
            <a:ext cx="3908846" cy="4407411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1817688"/>
            <a:ext cx="3914639" cy="4402138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1BDDD1-ABB8-5513-0EBE-12EB29040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5386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4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9D85A3C1-D82A-B562-D697-12A7A834D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10940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853EA-4853-ACD6-CC82-7D33A6FB25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088" y="2258845"/>
            <a:ext cx="7198923" cy="16208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/>
            </a:lvl1pPr>
          </a:lstStyle>
          <a:p>
            <a:r>
              <a:rPr lang="en-GB"/>
              <a:t>The title of your presentation goes here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088" y="4244162"/>
            <a:ext cx="7198923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6E396-D43A-21AF-902E-40BD0AF6B4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5" name="Picture Placeholder 2" descr="Partner logo.&#10;">
            <a:extLst>
              <a:ext uri="{FF2B5EF4-FFF2-40B4-BE49-F238E27FC236}">
                <a16:creationId xmlns:a16="http://schemas.microsoft.com/office/drawing/2014/main" id="{A686251C-E48A-AA4A-6E4A-BC5C83A05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28979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FBFCF-FC0E-4441-BC8D-4F46E91D5241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7432C-F45C-48D6-8D2F-F923E021EF9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228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15DABD73-1F59-7DE4-286D-42E72C4D3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853EA-4853-ACD6-CC82-7D33A6FB25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088" y="2258845"/>
            <a:ext cx="7198923" cy="16208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of your presentation goes here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088" y="4244162"/>
            <a:ext cx="7198923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1077D18-4A41-F2FC-BDBD-1952BE2667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4" name="Picture Placeholder 2" descr="Partner logo.">
            <a:extLst>
              <a:ext uri="{FF2B5EF4-FFF2-40B4-BE49-F238E27FC236}">
                <a16:creationId xmlns:a16="http://schemas.microsoft.com/office/drawing/2014/main" id="{CBC67323-FEAE-C279-D467-27C99A9C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95553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VR headset and holding their hands up to represent research at the university">
            <a:extLst>
              <a:ext uri="{FF2B5EF4-FFF2-40B4-BE49-F238E27FC236}">
                <a16:creationId xmlns:a16="http://schemas.microsoft.com/office/drawing/2014/main" id="{88BA64FE-DCFE-E987-F49F-BD6E89D41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93D777-56E9-B4C4-902D-3069A7237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>
                  <a:alpha val="98824"/>
                </a:srgbClr>
              </a:gs>
              <a:gs pos="93000">
                <a:srgbClr val="1026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B6936C8D-5139-3496-BA36-DA3B9A8D4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6D8DE2-D7AF-CBE9-C1E8-EFF240B064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683EFB-0B47-EE2D-87FD-BFB068E2BC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233DC0-9F51-CF33-DAEF-5730C67424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3" name="Picture Placeholder 2" descr="Partner logo.">
            <a:extLst>
              <a:ext uri="{FF2B5EF4-FFF2-40B4-BE49-F238E27FC236}">
                <a16:creationId xmlns:a16="http://schemas.microsoft.com/office/drawing/2014/main" id="{AB9F89D2-B938-55F7-2390-59CE40180F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2872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students walking outside at the Jubilee campus">
            <a:extLst>
              <a:ext uri="{FF2B5EF4-FFF2-40B4-BE49-F238E27FC236}">
                <a16:creationId xmlns:a16="http://schemas.microsoft.com/office/drawing/2014/main" id="{F3A6E300-C087-BDE0-B7B6-C71E0D2A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266575-181D-0C2D-D064-10CE7F267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7DCA2C24-5EEB-AB5B-F13B-1437BFDCD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28B6B83-73D3-39B9-342E-9B160749B2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2952EF-E6DB-4C48-B20B-247CE28572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54BEC63-1276-D73F-6E8D-64F2FF384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5" name="Picture Placeholder 2" descr="Partner logo.&#10;">
            <a:extLst>
              <a:ext uri="{FF2B5EF4-FFF2-40B4-BE49-F238E27FC236}">
                <a16:creationId xmlns:a16="http://schemas.microsoft.com/office/drawing/2014/main" id="{87051EF0-A3DE-6CC6-7FB7-69634DED9E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827324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ac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ecturer writing on a white board">
            <a:extLst>
              <a:ext uri="{FF2B5EF4-FFF2-40B4-BE49-F238E27FC236}">
                <a16:creationId xmlns:a16="http://schemas.microsoft.com/office/drawing/2014/main" id="{9D7E975D-7EAA-8A13-F793-C7ECAFA8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3678E8-BAEC-EEB9-4524-7F5094060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chemeClr val="bg1">
                  <a:alpha val="36000"/>
                </a:schemeClr>
              </a:gs>
              <a:gs pos="0">
                <a:schemeClr val="bg1">
                  <a:alpha val="36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 descr="University of Nottingham logo">
            <a:extLst>
              <a:ext uri="{FF2B5EF4-FFF2-40B4-BE49-F238E27FC236}">
                <a16:creationId xmlns:a16="http://schemas.microsoft.com/office/drawing/2014/main" id="{3078B252-73A9-8E34-6C5E-BAD062758BCE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AE6A334-8BAA-FF81-501D-901663A8A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99027B22-A8ED-5D91-EFD1-E3AC533D7C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B6A4C14-B5C9-AA71-CA7D-1FE42F599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8056D7-DE00-AEA8-6D9E-F000D561AD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3A581F9-D81B-A0D3-54C1-4A8DFB173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0" name="Picture Placeholder 2" descr="Partner logo.&#10;">
            <a:extLst>
              <a:ext uri="{FF2B5EF4-FFF2-40B4-BE49-F238E27FC236}">
                <a16:creationId xmlns:a16="http://schemas.microsoft.com/office/drawing/2014/main" id="{C4FF0AC7-FEE7-726F-206C-31391A2086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138606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 picture of the Trent Building on a bright day">
            <a:extLst>
              <a:ext uri="{FF2B5EF4-FFF2-40B4-BE49-F238E27FC236}">
                <a16:creationId xmlns:a16="http://schemas.microsoft.com/office/drawing/2014/main" id="{6BD05CDF-6F3D-E5F3-AAAF-26A13E5C4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EB532D-E8E1-8966-DC50-74E1AF744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chemeClr val="bg1">
                  <a:alpha val="36000"/>
                </a:schemeClr>
              </a:gs>
              <a:gs pos="0">
                <a:schemeClr val="bg1">
                  <a:alpha val="36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" name="Group 4" descr="University of Nottingham logo">
            <a:extLst>
              <a:ext uri="{FF2B5EF4-FFF2-40B4-BE49-F238E27FC236}">
                <a16:creationId xmlns:a16="http://schemas.microsoft.com/office/drawing/2014/main" id="{2B2D1A39-0397-9271-C41D-BD0DDBC49432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5132A84A-F57F-6FA7-519F-93E0C35B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C1D7A32-2962-8D38-3872-0223C4B7C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4D72A9E-1EF8-9E50-2D9F-E2FBD578FF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8EA4E0-4AC7-76E6-62C9-CEEC9D8C2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&#10;">
            <a:extLst>
              <a:ext uri="{FF2B5EF4-FFF2-40B4-BE49-F238E27FC236}">
                <a16:creationId xmlns:a16="http://schemas.microsoft.com/office/drawing/2014/main" id="{C5153F9A-EC43-77E6-376C-598AC060AD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54464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h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of the China campus at sunset">
            <a:extLst>
              <a:ext uri="{FF2B5EF4-FFF2-40B4-BE49-F238E27FC236}">
                <a16:creationId xmlns:a16="http://schemas.microsoft.com/office/drawing/2014/main" id="{3362EB9C-5AAD-43BA-3FD9-74FC97B7F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grpSp>
        <p:nvGrpSpPr>
          <p:cNvPr id="4" name="Group 3" descr="University of Nottingham logo">
            <a:extLst>
              <a:ext uri="{FF2B5EF4-FFF2-40B4-BE49-F238E27FC236}">
                <a16:creationId xmlns:a16="http://schemas.microsoft.com/office/drawing/2014/main" id="{64A855BE-1E23-08C7-2D4C-463A35683911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262AEAE6-DD60-DF47-23EC-66DCA2A258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0D04B19-D275-4903-FB7C-59F4342B7B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706116-848E-CFD6-3CFC-91CCB1945E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619C8FE-768C-3612-1440-9A6561A8B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Picture Placeholder 2" descr="Partner logo.">
            <a:extLst>
              <a:ext uri="{FF2B5EF4-FFF2-40B4-BE49-F238E27FC236}">
                <a16:creationId xmlns:a16="http://schemas.microsoft.com/office/drawing/2014/main" id="{D36CBA7F-C2A7-43D6-A0CA-C9D42B551B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91337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Malay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View of the Malaysia campus through the trees with a body of water in front of the building&#10;">
            <a:extLst>
              <a:ext uri="{FF2B5EF4-FFF2-40B4-BE49-F238E27FC236}">
                <a16:creationId xmlns:a16="http://schemas.microsoft.com/office/drawing/2014/main" id="{8A8D9DF8-CB1D-EAF2-E07B-89D7D2234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A51CC-9C5E-8F0A-07A8-7AFF5C6C3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1" name="Picture 40" descr="University of Nottingham logo">
            <a:extLst>
              <a:ext uri="{FF2B5EF4-FFF2-40B4-BE49-F238E27FC236}">
                <a16:creationId xmlns:a16="http://schemas.microsoft.com/office/drawing/2014/main" id="{E88CCC24-EB1E-6A4A-85E4-27558E4718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9FB2E1-0CA5-164F-BB88-A99DCC7931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CC4A3B0-71B3-4C2B-7CB1-FF680E1BD5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53B9A27-851E-55AB-119E-61C5C475D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6" name="Picture Placeholder 2" descr="Partner logo.">
            <a:extLst>
              <a:ext uri="{FF2B5EF4-FFF2-40B4-BE49-F238E27FC236}">
                <a16:creationId xmlns:a16="http://schemas.microsoft.com/office/drawing/2014/main" id="{32116587-F663-143F-75BC-3014C842DB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035261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tton_Boning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the Sutton Bonington campus on a bright day">
            <a:extLst>
              <a:ext uri="{FF2B5EF4-FFF2-40B4-BE49-F238E27FC236}">
                <a16:creationId xmlns:a16="http://schemas.microsoft.com/office/drawing/2014/main" id="{7B4A215F-5265-E937-A182-3ADB3161F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789"/>
            <a:ext cx="9144000" cy="68647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60E3A8-D46A-44E5-62CB-ED130CE69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789"/>
            <a:ext cx="5989689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085511E6-A05D-133B-58DE-91F1088AC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659610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Jubil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Jubilee campus with the buildings reflecting in the water.">
            <a:extLst>
              <a:ext uri="{FF2B5EF4-FFF2-40B4-BE49-F238E27FC236}">
                <a16:creationId xmlns:a16="http://schemas.microsoft.com/office/drawing/2014/main" id="{77FD8D84-1679-38C7-0289-DCCDBBF42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28E206-4F63-08F4-8670-D6D0CE43D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085511E6-A05D-133B-58DE-91F1088AC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0390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he GSK Building, Jubilee Campus. This represents sustainability.">
            <a:extLst>
              <a:ext uri="{FF2B5EF4-FFF2-40B4-BE49-F238E27FC236}">
                <a16:creationId xmlns:a16="http://schemas.microsoft.com/office/drawing/2014/main" id="{8E0A4445-18E5-C130-2732-8D1767178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grpSp>
        <p:nvGrpSpPr>
          <p:cNvPr id="4" name="Group 3" descr="University of Nottingham logo">
            <a:extLst>
              <a:ext uri="{FF2B5EF4-FFF2-40B4-BE49-F238E27FC236}">
                <a16:creationId xmlns:a16="http://schemas.microsoft.com/office/drawing/2014/main" id="{B3F55132-FFB5-5664-C457-AAEEBC1C9461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E56D2AD0-5B66-68D3-EC24-8D74D025FE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088" y="1846761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088" y="3474735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29" y="4594903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852995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3671E-7776-479B-9CF8-09A1241F10B0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0AAA6-193D-48D5-AAFD-0737785485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115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se up image of a solder iron and circuit board representing research and the university">
            <a:extLst>
              <a:ext uri="{FF2B5EF4-FFF2-40B4-BE49-F238E27FC236}">
                <a16:creationId xmlns:a16="http://schemas.microsoft.com/office/drawing/2014/main" id="{B2FCE108-38BB-55A0-EDF7-8C8940778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88DF4C-B16B-F94B-4B24-CA9F60B9B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B6936C8D-5139-3496-BA36-DA3B9A8D4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954F94-8460-0421-7AB1-DA51CF9FF5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D9DFDB-5A7C-D207-F19E-20F14279B0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0E116F-B78E-E6CF-85BA-9F027A61F5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9" name="Picture Placeholder 2" descr="Partner logo.">
            <a:extLst>
              <a:ext uri="{FF2B5EF4-FFF2-40B4-BE49-F238E27FC236}">
                <a16:creationId xmlns:a16="http://schemas.microsoft.com/office/drawing/2014/main" id="{8B1269C2-F17F-E221-0E5A-FBA04F2F11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4031207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image of a Petri dish representing research at the university.">
            <a:extLst>
              <a:ext uri="{FF2B5EF4-FFF2-40B4-BE49-F238E27FC236}">
                <a16:creationId xmlns:a16="http://schemas.microsoft.com/office/drawing/2014/main" id="{960DD3FF-75B1-18A9-9303-69E04FC31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850A0-B8B9-FF66-3068-158E81F69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68000">
                <a:schemeClr val="bg1">
                  <a:alpha val="77000"/>
                </a:schemeClr>
              </a:gs>
              <a:gs pos="0">
                <a:schemeClr val="bg1">
                  <a:alpha val="90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 descr="University of Nottingham logo">
            <a:extLst>
              <a:ext uri="{FF2B5EF4-FFF2-40B4-BE49-F238E27FC236}">
                <a16:creationId xmlns:a16="http://schemas.microsoft.com/office/drawing/2014/main" id="{FE1D6E92-5290-1C2E-0615-02172335E21D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3751951F-6AEC-26B3-51D3-81A4705EA8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1C3934D-A361-752E-306D-CABE6FAC90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E713FE3-C318-030C-E350-B79800091D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4A1B2BA-B0FF-65C8-752C-032EA5940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E868E9B4-6EE2-4451-F95E-40AABDC86B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4200500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knowledge_ex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students with a lecturer in a classroom">
            <a:extLst>
              <a:ext uri="{FF2B5EF4-FFF2-40B4-BE49-F238E27FC236}">
                <a16:creationId xmlns:a16="http://schemas.microsoft.com/office/drawing/2014/main" id="{ACBFB2E8-6E89-BBAA-618E-AEFB63004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9D4243-D09B-4010-00ED-52DEA9510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chemeClr val="bg1">
                  <a:alpha val="60000"/>
                </a:schemeClr>
              </a:gs>
              <a:gs pos="0">
                <a:schemeClr val="bg1">
                  <a:alpha val="76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" name="Group 2" descr="University of Nottingham logo">
            <a:extLst>
              <a:ext uri="{FF2B5EF4-FFF2-40B4-BE49-F238E27FC236}">
                <a16:creationId xmlns:a16="http://schemas.microsoft.com/office/drawing/2014/main" id="{99F41044-EE70-E9F2-8436-AFD161FB20CE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5298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aculty_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udent indoor looking at printed posters to represent the arts faculty at the university">
            <a:extLst>
              <a:ext uri="{FF2B5EF4-FFF2-40B4-BE49-F238E27FC236}">
                <a16:creationId xmlns:a16="http://schemas.microsoft.com/office/drawing/2014/main" id="{9C68E323-7A9A-640F-9BA6-836C099A9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BABB96-EBB8-3E88-4702-73479B334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14686114-02E6-D92C-A5FC-B12555FEF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42788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aculty_social_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udent sitting in a library reading a book to represent social sciences faculty">
            <a:extLst>
              <a:ext uri="{FF2B5EF4-FFF2-40B4-BE49-F238E27FC236}">
                <a16:creationId xmlns:a16="http://schemas.microsoft.com/office/drawing/2014/main" id="{B565E0CA-EE73-59A5-7B15-8184F1AF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74" y="0"/>
            <a:ext cx="914777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8267CD-D760-80CB-6ECD-FEC9C2891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62000">
                <a:schemeClr val="bg1">
                  <a:alpha val="60000"/>
                </a:schemeClr>
              </a:gs>
              <a:gs pos="0">
                <a:schemeClr val="bg1"/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 descr="The University of Nottingham logo.">
            <a:extLst>
              <a:ext uri="{FF2B5EF4-FFF2-40B4-BE49-F238E27FC236}">
                <a16:creationId xmlns:a16="http://schemas.microsoft.com/office/drawing/2014/main" id="{F5B6BDB7-93E8-A9D5-A974-108B82ACE397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299944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aculty_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 wearing goggles while operating machinery to represent the engineering faculty">
            <a:extLst>
              <a:ext uri="{FF2B5EF4-FFF2-40B4-BE49-F238E27FC236}">
                <a16:creationId xmlns:a16="http://schemas.microsoft.com/office/drawing/2014/main" id="{937042E3-1F94-D876-D855-C0086C1E1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C677D0-4A7D-B2D4-5884-B7CA0698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989689" cy="6858000"/>
          </a:xfrm>
          <a:prstGeom prst="rect">
            <a:avLst/>
          </a:prstGeom>
          <a:gradFill>
            <a:gsLst>
              <a:gs pos="52000">
                <a:schemeClr val="bg1">
                  <a:alpha val="60000"/>
                </a:schemeClr>
              </a:gs>
              <a:gs pos="0">
                <a:schemeClr val="bg1"/>
              </a:gs>
              <a:gs pos="7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 descr="University of Nottingham logo">
            <a:extLst>
              <a:ext uri="{FF2B5EF4-FFF2-40B4-BE49-F238E27FC236}">
                <a16:creationId xmlns:a16="http://schemas.microsoft.com/office/drawing/2014/main" id="{183F7270-4379-F8B2-5D8E-518A76505B08}"/>
              </a:ext>
            </a:extLst>
          </p:cNvPr>
          <p:cNvGrpSpPr/>
          <p:nvPr userDrawn="1"/>
        </p:nvGrpSpPr>
        <p:grpSpPr>
          <a:xfrm>
            <a:off x="0" y="0"/>
            <a:ext cx="1810940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&#10;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492" y="2137188"/>
            <a:ext cx="3509910" cy="126207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45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492" y="3947753"/>
            <a:ext cx="3509910" cy="4268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87" y="5207618"/>
            <a:ext cx="3509969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804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630913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22ABA4-3700-BF47-C5C3-AD2A7C00FB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1764B8-A98D-B024-D18E-427B6AC84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93E08E4-1BF9-8CA3-4C65-FF7B43AB2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0" name="Picture Placeholder 2" descr="Partner logo.">
            <a:extLst>
              <a:ext uri="{FF2B5EF4-FFF2-40B4-BE49-F238E27FC236}">
                <a16:creationId xmlns:a16="http://schemas.microsoft.com/office/drawing/2014/main" id="{320CE6D5-BD3C-E1D9-4759-3B4EA6BE4B3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9301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2D73A5-D9F3-41EE-E7DB-D68266D900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4708EE-9DCC-D954-B2AB-46FED4C0EA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033AEE-5A46-6AD6-1141-0D13DA32B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236E9D49-337F-82A4-1332-A4CD0B82E4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354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4F4275-3E4F-D80E-F9C8-47C67E6181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309B2-0B3C-7544-CF55-A9DA0836EA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3F9965-8A47-94FA-C04E-A27D2EA8D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17790C14-E84E-D22B-241E-70A189E4A8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5984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98903FF-2ED4-C86B-64A8-AC2ED1D199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896" y="1808163"/>
            <a:ext cx="6952464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5196FB-C293-6637-2C20-F6F5A3B3F2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896" y="3969375"/>
            <a:ext cx="69524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EF38FB-2DE7-E0FC-2BEF-2C1C30101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492" y="5229241"/>
            <a:ext cx="3169444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D29B8919-ECAB-740A-54B2-F6ADBF999E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68022" y="5499101"/>
            <a:ext cx="135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24912" y="0"/>
            <a:ext cx="31908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02927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24B4-4BE5-4921-9990-18F52C818BA9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0349-2C10-4930-A65A-7C232DBF96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197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BF756-7938-DF8A-6396-399256C9906D}"/>
              </a:ext>
            </a:extLst>
          </p:cNvPr>
          <p:cNvSpPr/>
          <p:nvPr userDrawn="1"/>
        </p:nvSpPr>
        <p:spPr>
          <a:xfrm>
            <a:off x="-986778" y="9000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7C0ADF4-0D4B-B1BD-FF64-E8E537692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1BA355-872A-DEBD-83F0-DEB26F40738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5104" y="1358901"/>
            <a:ext cx="8499807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2158670"/>
            <a:ext cx="8505825" cy="37779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5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9FCC3B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9B2B3E-7582-7286-13C3-D6FB10512B05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E7DBA9-86CE-B2F4-C934-CC6EEA02C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458789"/>
            <a:ext cx="3908846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181FBF-FF29-7EEB-B956-87316803BB80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4CF4F-FADD-27CF-D87D-D9D07A4A1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7C9B7B-EA93-3AB0-06E0-7F98E483636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5105" y="2707857"/>
            <a:ext cx="3908758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EDEE7F-F97B-7B97-02BF-AF74423C78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3519013"/>
            <a:ext cx="3908758" cy="2700813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458789"/>
            <a:ext cx="3908846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CB23B47-37ED-75C0-0F34-9D3C03F79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64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74E01E-D3F9-8614-6E3C-62268CBD2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9144000" cy="13589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University of Nottingham castle icon">
            <a:extLst>
              <a:ext uri="{FF2B5EF4-FFF2-40B4-BE49-F238E27FC236}">
                <a16:creationId xmlns:a16="http://schemas.microsoft.com/office/drawing/2014/main" id="{D7395279-FD9F-F3B7-B55E-F407BE7B3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1BDDD1-ABB8-5513-0EBE-12EB29040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5386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1817688"/>
            <a:ext cx="3914639" cy="4402138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358900"/>
            <a:ext cx="4572000" cy="54991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1812414"/>
            <a:ext cx="3908846" cy="440741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24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header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74E01E-D3F9-8614-6E3C-62268CBD2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9144000" cy="13589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University of Nottingham castle icon">
            <a:extLst>
              <a:ext uri="{FF2B5EF4-FFF2-40B4-BE49-F238E27FC236}">
                <a16:creationId xmlns:a16="http://schemas.microsoft.com/office/drawing/2014/main" id="{D7395279-FD9F-F3B7-B55E-F407BE7B3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1BDDD1-ABB8-5513-0EBE-12EB29040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5386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16A886-E557-330B-11EE-42F5D3EE412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25105" y="1812414"/>
            <a:ext cx="3908758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079674-2601-E1DB-B666-2D0B774D04F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5105" y="2623570"/>
            <a:ext cx="3908758" cy="3596255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358900"/>
            <a:ext cx="4572000" cy="54991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1812414"/>
            <a:ext cx="3908846" cy="440741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3C1180-494D-3A45-3D53-7113F7295561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DDB14-B4F8-AF81-C172-8590ED48C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2F637-A3FE-B82F-49CB-F653C711B9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4" y="2708905"/>
            <a:ext cx="539465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6710" y="0"/>
            <a:ext cx="308729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4848" y="458789"/>
            <a:ext cx="2430065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65">
          <p15:clr>
            <a:srgbClr val="9FCC3B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_N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3C1180-494D-3A45-3D53-7113F7295561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DDB14-B4F8-AF81-C172-8590ED48C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2F637-A3FE-B82F-49CB-F653C711B9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4" y="2708905"/>
            <a:ext cx="539465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6710" y="0"/>
            <a:ext cx="3087290" cy="6858000"/>
          </a:xfrm>
          <a:prstGeom prst="rect">
            <a:avLst/>
          </a:prstGeom>
          <a:solidFill>
            <a:srgbClr val="11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4848" y="458789"/>
            <a:ext cx="2430065" cy="5761037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rgbClr val="FAF6E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65">
          <p15:clr>
            <a:srgbClr val="9FCC3B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BBED16-29E0-32E0-53EF-E6BDB0D777AB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E7D4E18-50DC-7E45-B2D8-00BB10340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56A981-CD9B-8BA7-562F-FBFBA872256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5105" y="2708905"/>
            <a:ext cx="5394658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5CA27-D589-3763-3734-33D5177284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3520061"/>
            <a:ext cx="5394658" cy="2699765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6710" y="0"/>
            <a:ext cx="308729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4848" y="458789"/>
            <a:ext cx="2430065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B96E7-E547-78AA-C543-83A207229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25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_subtitle_N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BBED16-29E0-32E0-53EF-E6BDB0D777AB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E7D4E18-50DC-7E45-B2D8-00BB10340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539465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56A981-CD9B-8BA7-562F-FBFBA872256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25105" y="2708905"/>
            <a:ext cx="5394658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5CA27-D589-3763-3734-33D5177284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3520061"/>
            <a:ext cx="5394658" cy="2699765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6710" y="0"/>
            <a:ext cx="3087290" cy="6858000"/>
          </a:xfrm>
          <a:prstGeom prst="rect">
            <a:avLst/>
          </a:prstGeom>
          <a:solidFill>
            <a:srgbClr val="11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4848" y="440316"/>
            <a:ext cx="2430065" cy="5761037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rgbClr val="FAF6E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B96E7-E547-78AA-C543-83A207229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84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5AA1B0-C99D-5E34-36D6-FAE430BD23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5386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55204-F707-A2D7-9431-4397130C1DC7}"/>
              </a:ext>
            </a:extLst>
          </p:cNvPr>
          <p:cNvSpPr txBox="1"/>
          <p:nvPr userDrawn="1"/>
        </p:nvSpPr>
        <p:spPr>
          <a:xfrm>
            <a:off x="257254" y="1593063"/>
            <a:ext cx="1086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>
                <a:solidFill>
                  <a:srgbClr val="009BC1"/>
                </a:solidFill>
              </a:rPr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9089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B91C6-3DB9-F614-38EC-2285A437201C}"/>
              </a:ext>
            </a:extLst>
          </p:cNvPr>
          <p:cNvSpPr txBox="1"/>
          <p:nvPr userDrawn="1"/>
        </p:nvSpPr>
        <p:spPr>
          <a:xfrm>
            <a:off x="3221214" y="1593063"/>
            <a:ext cx="1086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>
                <a:solidFill>
                  <a:srgbClr val="009BC1"/>
                </a:solidFill>
              </a:rPr>
              <a:t>02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78B68-4973-59C0-D306-617FE8FC88C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89330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90D3A-884C-1A78-8C9D-522CF00F72B3}"/>
              </a:ext>
            </a:extLst>
          </p:cNvPr>
          <p:cNvSpPr txBox="1"/>
          <p:nvPr userDrawn="1"/>
        </p:nvSpPr>
        <p:spPr>
          <a:xfrm>
            <a:off x="6185173" y="1572882"/>
            <a:ext cx="1086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>
                <a:solidFill>
                  <a:srgbClr val="009BC1"/>
                </a:solidFill>
              </a:rPr>
              <a:t>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88ED98-95EA-FDDD-D6DB-6552BA7D87B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59726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1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50CEA-F23D-4F9F-B7B0-3517BC9878CF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FA120-6DC3-46AA-AC04-8136E7E1815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826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A62D1B7-1580-A1C2-197B-0F085CE1F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5386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1A70D-F4F8-FBC6-92C6-09996629C5F8}"/>
              </a:ext>
            </a:extLst>
          </p:cNvPr>
          <p:cNvSpPr txBox="1"/>
          <p:nvPr userDrawn="1"/>
        </p:nvSpPr>
        <p:spPr>
          <a:xfrm>
            <a:off x="257254" y="1593063"/>
            <a:ext cx="1086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>
                <a:solidFill>
                  <a:srgbClr val="009BC1"/>
                </a:solidFill>
              </a:rPr>
              <a:t>04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9089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8888D-3FC8-5D56-A009-4CF75EA4CDC4}"/>
              </a:ext>
            </a:extLst>
          </p:cNvPr>
          <p:cNvSpPr txBox="1"/>
          <p:nvPr userDrawn="1"/>
        </p:nvSpPr>
        <p:spPr>
          <a:xfrm>
            <a:off x="3221214" y="1593063"/>
            <a:ext cx="1086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>
                <a:solidFill>
                  <a:srgbClr val="009BC1"/>
                </a:solidFill>
              </a:rPr>
              <a:t>05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78B68-4973-59C0-D306-617FE8FC88C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89330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B0D2A-C2E3-F25D-53F4-CF13865C9109}"/>
              </a:ext>
            </a:extLst>
          </p:cNvPr>
          <p:cNvSpPr txBox="1"/>
          <p:nvPr userDrawn="1"/>
        </p:nvSpPr>
        <p:spPr>
          <a:xfrm>
            <a:off x="6185173" y="1572882"/>
            <a:ext cx="1086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>
                <a:solidFill>
                  <a:srgbClr val="009BC1"/>
                </a:solidFill>
              </a:rPr>
              <a:t>06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88ED98-95EA-FDDD-D6DB-6552BA7D87B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59726" y="3159585"/>
            <a:ext cx="2509268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03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B74EC4-F077-7ACF-63E6-7A6072899E75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44ED2-A07C-2BEB-4CC6-8EE32AF098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18B36-7136-2B46-5099-B25A0C21EF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458789"/>
            <a:ext cx="3908846" cy="5761037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513B074-6D4D-5E65-E763-4CBE80D66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1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header_reve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FCFD66-2782-25FD-4B6B-8E3FBA800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900"/>
            <a:ext cx="4572000" cy="54991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1BDDD1-ABB8-5513-0EBE-12EB29040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5386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1817688"/>
            <a:ext cx="3914639" cy="4402138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358900"/>
            <a:ext cx="4572000" cy="549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6067" y="1812414"/>
            <a:ext cx="3908846" cy="4407411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2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id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E44EC-D851-12E4-A4FC-326A1D3AE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pic>
        <p:nvPicPr>
          <p:cNvPr id="27" name="Picture 26" descr="Image of the Trent Building through the trees">
            <a:extLst>
              <a:ext uri="{FF2B5EF4-FFF2-40B4-BE49-F238E27FC236}">
                <a16:creationId xmlns:a16="http://schemas.microsoft.com/office/drawing/2014/main" id="{9E54FF2A-2B74-5BA4-CF40-EC745ED38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429000"/>
            <a:ext cx="2276474" cy="3429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CCA7DA-43AB-3A07-EF33-FACF17E6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2276475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AE549-3D8C-F8C5-5564-74DC0B0E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6694" y="3429000"/>
            <a:ext cx="2295306" cy="3429000"/>
          </a:xfrm>
          <a:prstGeom prst="rect">
            <a:avLst/>
          </a:prstGeom>
          <a:solidFill>
            <a:srgbClr val="66C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08000" rIns="135000" rtlCol="0" anchor="ctr"/>
          <a:lstStyle/>
          <a:p>
            <a:pPr algn="ctr"/>
            <a:endParaRPr lang="en-US" sz="18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D4FDFF-01CC-7D91-5FE8-76C56AA43E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6475" y="3429000"/>
            <a:ext cx="2295525" cy="3429000"/>
          </a:xfrm>
          <a:prstGeom prst="rect">
            <a:avLst/>
          </a:prstGeom>
        </p:spPr>
        <p:txBody>
          <a:bodyPr lIns="360000" tIns="360000" rIns="360000" bIns="900000"/>
          <a:lstStyle>
            <a:lvl1pPr marL="0" indent="0">
              <a:buNone/>
              <a:defRPr sz="2100" b="1"/>
            </a:lvl1pPr>
            <a:lvl2pPr marL="0" indent="0">
              <a:buNone/>
              <a:defRPr sz="1800"/>
            </a:lvl2pPr>
          </a:lstStyle>
          <a:p>
            <a:pPr lvl="0"/>
            <a:r>
              <a:rPr lang="en-GB"/>
              <a:t>Text box 1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229530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F8E0CD1-94EB-05D7-D056-7768B00D42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462" y="0"/>
            <a:ext cx="2284844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100" b="1"/>
            </a:lvl1pPr>
            <a:lvl2pPr marL="0" indent="0">
              <a:buNone/>
              <a:defRPr sz="1800"/>
            </a:lvl2pPr>
          </a:lstStyle>
          <a:p>
            <a:pPr lvl="0"/>
            <a:r>
              <a:rPr lang="en-GB"/>
              <a:t>Text box 2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0767FC-B0EE-2180-5D56-1FD4F2E49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306" y="0"/>
            <a:ext cx="2276694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D5F2ED6-EDF6-AE45-DB32-B0BFFD4C08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7768" y="0"/>
            <a:ext cx="2266232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Text box 3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pic>
        <p:nvPicPr>
          <p:cNvPr id="5" name="Picture 4" descr="Two students looking at a computer together.">
            <a:extLst>
              <a:ext uri="{FF2B5EF4-FFF2-40B4-BE49-F238E27FC236}">
                <a16:creationId xmlns:a16="http://schemas.microsoft.com/office/drawing/2014/main" id="{E088E9FE-9D2F-707D-553D-DD7D8D0BF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303" y="3429001"/>
            <a:ext cx="4587698" cy="3429000"/>
          </a:xfrm>
          <a:prstGeom prst="rect">
            <a:avLst/>
          </a:prstGeom>
        </p:spPr>
      </p:pic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5B60017-6E9F-37A8-BC85-B1B623D25C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2462" y="3429000"/>
            <a:ext cx="4561538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47ADA44-5ECF-D81F-2E99-B0A321C86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66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id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BFA4EF-A742-5BA9-C34E-7BBDD53B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AE549-3D8C-F8C5-5564-74DC0B0E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4571999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120BCC-8BEC-DF67-24F5-634A4A8C8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105" y="3429000"/>
            <a:ext cx="4246895" cy="3429000"/>
          </a:xfrm>
          <a:prstGeom prst="rect">
            <a:avLst/>
          </a:prstGeom>
        </p:spPr>
        <p:txBody>
          <a:bodyPr lIns="0" tIns="360000" rIns="360000" bIns="900000"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Text box 1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674E-8EA7-AED4-D11A-4B5776ED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rgbClr val="102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DB2B333-8E79-CCA2-11F6-ACE5708FCD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463" y="0"/>
            <a:ext cx="4242450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Text box 2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pic>
        <p:nvPicPr>
          <p:cNvPr id="7" name="Picture 6" descr="A group of students sitting at a table discussing their notes">
            <a:extLst>
              <a:ext uri="{FF2B5EF4-FFF2-40B4-BE49-F238E27FC236}">
                <a16:creationId xmlns:a16="http://schemas.microsoft.com/office/drawing/2014/main" id="{277CEDCB-2DF9-43E7-3E2C-8D6555253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462" y="3429000"/>
            <a:ext cx="4561538" cy="3429000"/>
          </a:xfrm>
          <a:prstGeom prst="rect">
            <a:avLst/>
          </a:prstGeom>
        </p:spPr>
      </p:pic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12BCA2A-7A54-C6A7-06AA-26279F9F31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2462" y="3429000"/>
            <a:ext cx="4561538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DEC5A4-D2F7-DF4A-E9B6-9EEEB81A0D46}"/>
              </a:ext>
            </a:extLst>
          </p:cNvPr>
          <p:cNvSpPr txBox="1">
            <a:spLocks/>
          </p:cNvSpPr>
          <p:nvPr userDrawn="1"/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0EACED-CA5D-B048-836B-BF30EF0E914A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46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_figures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3D343D-58FF-90A8-CF12-B58A1EB3555B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A4E089-8BEE-9B30-F0FF-FE3EA050F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72501-84CA-2832-09E3-09993272A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4264C15-FC9D-A249-9CBE-5788F74796D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910138" y="458787"/>
            <a:ext cx="3914775" cy="125344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1 in 5</a:t>
            </a:r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F27F4D-00D6-8DC3-B716-37C42ED523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0139" y="2005610"/>
            <a:ext cx="3914774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09CE73-4B0C-AB83-FA25-0A89E08D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3429000"/>
            <a:ext cx="2295306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3F88302-7C4F-4C28-041C-8FC161F7E0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10138" y="3876637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75%</a:t>
            </a:r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696236F-C55D-63EF-E40F-86CAA3745B5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910138" y="5252588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7B29CE-90AB-9EAE-FE9F-A4E16C05F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306" y="3429000"/>
            <a:ext cx="2276694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B44D9F-3A2F-44F2-0CDF-18ED34B0D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4851" y="3876637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£2m</a:t>
            </a:r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7FB61D5-B7FA-990B-A16B-05A03FC009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04851" y="5252588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3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7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_figur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AFB14D-FD03-B8EA-7C18-4C05CC9350BB}"/>
              </a:ext>
            </a:extLst>
          </p:cNvPr>
          <p:cNvSpPr/>
          <p:nvPr userDrawn="1"/>
        </p:nvSpPr>
        <p:spPr>
          <a:xfrm>
            <a:off x="-986778" y="2258900"/>
            <a:ext cx="963738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A4589-2070-6A43-66F9-67B8DA6A1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05" y="1358900"/>
            <a:ext cx="3908758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5105" y="2708905"/>
            <a:ext cx="3914639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09CE73-4B0C-AB83-FA25-0A89E08D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-2273"/>
            <a:ext cx="229530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0000" rtlCol="0" anchor="ctr"/>
          <a:lstStyle/>
          <a:p>
            <a:pPr algn="ctr"/>
            <a:endParaRPr lang="en-US" sz="180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3F88302-7C4F-4C28-041C-8FC161F7E0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10138" y="445364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75%</a:t>
            </a:r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696236F-C55D-63EF-E40F-86CAA3745B5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910138" y="1821315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7B29CE-90AB-9EAE-FE9F-A4E16C05F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306" y="-2273"/>
            <a:ext cx="227669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B44D9F-3A2F-44F2-0CDF-18ED34B0D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4851" y="445364"/>
            <a:ext cx="1687132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£2m</a:t>
            </a:r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7FB61D5-B7FA-990B-A16B-05A03FC009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04851" y="1821315"/>
            <a:ext cx="1687132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72501-84CA-2832-09E3-09993272A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0547" y="3429000"/>
            <a:ext cx="457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4264C15-FC9D-A249-9CBE-5788F74796D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908685" y="3887787"/>
            <a:ext cx="3914775" cy="125344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1 in 5</a:t>
            </a:r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F27F4D-00D6-8DC3-B716-37C42ED523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08685" y="5434610"/>
            <a:ext cx="3914774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3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52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image of a person heating glass tubes in a workshop wearing safety gear">
            <a:extLst>
              <a:ext uri="{FF2B5EF4-FFF2-40B4-BE49-F238E27FC236}">
                <a16:creationId xmlns:a16="http://schemas.microsoft.com/office/drawing/2014/main" id="{B066E837-9D3C-251E-819F-79926122A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3773DA-86C6-B330-CF4F-A36E9B51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75085" cy="900112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B8D2C-97CD-1805-B625-00C5EC1505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944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D29242E-E9EF-E406-E157-D46F6BBDF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173" y="0"/>
            <a:ext cx="7830740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680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University of Nottingham logo.">
            <a:extLst>
              <a:ext uri="{FF2B5EF4-FFF2-40B4-BE49-F238E27FC236}">
                <a16:creationId xmlns:a16="http://schemas.microsoft.com/office/drawing/2014/main" id="{09C51863-6EFE-20EA-B8AF-703D27616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F74E32-2383-DB11-F16E-2B4CE6017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1628776"/>
            <a:ext cx="8505825" cy="3960512"/>
          </a:xfrm>
        </p:spPr>
        <p:txBody>
          <a:bodyPr anchor="ctr">
            <a:normAutofit/>
          </a:bodyPr>
          <a:lstStyle>
            <a:lvl1pPr marL="0" indent="0">
              <a:buNone/>
              <a:defRPr sz="3300" b="1" i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900"/>
              </a:spcBef>
              <a:buNone/>
              <a:defRPr b="0" i="0">
                <a:solidFill>
                  <a:schemeClr val="bg1"/>
                </a:solidFill>
                <a:latin typeface="+mj-lt"/>
              </a:defRPr>
            </a:lvl2pPr>
            <a:lvl3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“Your inspiring quote goes here.”</a:t>
            </a:r>
          </a:p>
          <a:p>
            <a:pPr lvl="1"/>
            <a:r>
              <a:rPr lang="en-US"/>
              <a:t>– Name of person, year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7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F5200-7475-4DDF-9103-6B475E0BFB31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8AD8C-C047-41E8-99B7-CF31D4A916E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9091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086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854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blank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87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niversity of Nottingham castle icon">
            <a:extLst>
              <a:ext uri="{FF2B5EF4-FFF2-40B4-BE49-F238E27FC236}">
                <a16:creationId xmlns:a16="http://schemas.microsoft.com/office/drawing/2014/main" id="{C5BFE164-6BFE-040B-E8AE-85C76B8EA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5085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220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 of Nottingham Logo.">
            <a:extLst>
              <a:ext uri="{FF2B5EF4-FFF2-40B4-BE49-F238E27FC236}">
                <a16:creationId xmlns:a16="http://schemas.microsoft.com/office/drawing/2014/main" id="{4F1ADCAE-67D1-E4DF-B7A1-5951DE4C0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7415" cy="90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A48EF3-956C-7FE0-B44A-55E4E8B574B2}"/>
              </a:ext>
            </a:extLst>
          </p:cNvPr>
          <p:cNvSpPr txBox="1"/>
          <p:nvPr userDrawn="1"/>
        </p:nvSpPr>
        <p:spPr>
          <a:xfrm>
            <a:off x="657880" y="2258845"/>
            <a:ext cx="49286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0" b="1" i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856" y="3722241"/>
            <a:ext cx="6858000" cy="426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Any 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0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C3AFB24-9188-4C0A-A512-E59E6F17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3424" y="4294290"/>
            <a:ext cx="9141714" cy="258686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D31D73-6FE4-4E4B-8D0B-E55FABBFA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3" y="4294290"/>
            <a:ext cx="9141714" cy="258686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A9F4D9-AE67-4B73-8B27-FD437564D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175" y="4476329"/>
            <a:ext cx="4850660" cy="1558680"/>
          </a:xfrm>
        </p:spPr>
        <p:txBody>
          <a:bodyPr rtlCol="0" anchor="ctr" anchorCtr="0">
            <a:normAutofit/>
          </a:bodyPr>
          <a:lstStyle>
            <a:lvl1pPr algn="l" rtl="0">
              <a:lnSpc>
                <a:spcPts val="4350"/>
              </a:lnSpc>
              <a:defRPr/>
            </a:lvl1pPr>
          </a:lstStyle>
          <a:p>
            <a:pPr algn="l" rtl="0">
              <a:lnSpc>
                <a:spcPts val="5800"/>
              </a:lnSpc>
            </a:pPr>
            <a:r>
              <a:rPr lang="en-US" sz="3600"/>
              <a:t>Click to edit Master title style</a:t>
            </a:r>
            <a:endParaRPr lang="en-GB" sz="3600"/>
          </a:p>
        </p:txBody>
      </p:sp>
      <p:sp>
        <p:nvSpPr>
          <p:cNvPr id="8" name="Subtitle 24">
            <a:extLst>
              <a:ext uri="{FF2B5EF4-FFF2-40B4-BE49-F238E27FC236}">
                <a16:creationId xmlns:a16="http://schemas.microsoft.com/office/drawing/2014/main" id="{2A23FDD6-741A-4F02-B44B-70D85FCF5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2693" y="4476329"/>
            <a:ext cx="3035218" cy="1558673"/>
          </a:xfrm>
        </p:spPr>
        <p:txBody>
          <a:bodyPr rtlCol="0" anchor="ctr">
            <a:normAutofit/>
          </a:bodyPr>
          <a:lstStyle>
            <a:lvl1pPr algn="l" rtl="0">
              <a:lnSpc>
                <a:spcPts val="2400"/>
              </a:lnSpc>
              <a:buNone/>
              <a:defRPr/>
            </a:lvl1pPr>
          </a:lstStyle>
          <a:p>
            <a:pPr algn="l" rtl="0">
              <a:lnSpc>
                <a:spcPts val="3200"/>
              </a:lnSpc>
            </a:pPr>
            <a:r>
              <a:rPr lang="en-US" sz="1650"/>
              <a:t>Click to edit Master subtitle style</a:t>
            </a:r>
            <a:endParaRPr lang="en-GB" sz="165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42B78C-790E-4881-96BA-169A876C67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3" y="1"/>
            <a:ext cx="9141714" cy="4271133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381543-EC92-42BD-A142-81963D427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20530" y="5051258"/>
            <a:ext cx="524608" cy="3462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28D3FB-54EA-410D-A062-8F118E5D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622138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93477A-1279-4BCC-8257-14CC2361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3" y="617220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771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408E76-0AE4-495F-87FB-5DD280A9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189102"/>
            <a:ext cx="531617" cy="3462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AD03C-7B1C-453F-9977-4E2DD81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914" y="540168"/>
            <a:ext cx="3462736" cy="2135867"/>
          </a:xfrm>
        </p:spPr>
        <p:txBody>
          <a:bodyPr rtlCol="0" anchor="b">
            <a:normAutofit/>
          </a:bodyPr>
          <a:lstStyle/>
          <a:p>
            <a:pPr rtl="0"/>
            <a:r>
              <a:rPr lang="en-US" sz="3600">
                <a:solidFill>
                  <a:schemeClr val="tx1"/>
                </a:solidFill>
              </a:rPr>
              <a:t>Click to edit Master title style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471630-9EC8-4C68-B4D8-D98C242DBE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85800"/>
            <a:ext cx="2304288" cy="5486344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0C66604-16E4-4B52-80AA-A0D73512D1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010" y="685800"/>
            <a:ext cx="2304288" cy="5486344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630934-DBD2-4535-961F-B198ABA2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914" y="2880453"/>
            <a:ext cx="3462736" cy="3095445"/>
          </a:xfrm>
        </p:spPr>
        <p:txBody>
          <a:bodyPr rtlCol="0" anchor="t" anchorCtr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 rtl="0">
              <a:lnSpc>
                <a:spcPts val="2100"/>
              </a:lnSpc>
            </a:pPr>
            <a:r>
              <a:rPr lang="en-US" sz="135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Monday, February 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4F6043-7A67-491B-98BC-F933DED7226D}" type="slidenum">
              <a:rPr lang="en-GB" smtClean="0"/>
              <a:pPr rtl="0"/>
              <a:t>‹#›</a:t>
            </a:fld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20D2A6-7700-487F-AC7E-A5A2C30DC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622138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C30D6A-6415-42E1-89E9-EF806C3FE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3" y="617220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17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2EA47A-F66B-4005-A5A4-458E90C09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174" y="576263"/>
            <a:ext cx="3733333" cy="2967606"/>
          </a:xfrm>
        </p:spPr>
        <p:txBody>
          <a:bodyPr rtlCol="0" anchor="b" anchorCtr="0">
            <a:normAutofit/>
          </a:bodyPr>
          <a:lstStyle>
            <a:lvl1pPr algn="l" rtl="0">
              <a:lnSpc>
                <a:spcPts val="4350"/>
              </a:lnSpc>
              <a:defRPr/>
            </a:lvl1pPr>
          </a:lstStyle>
          <a:p>
            <a:pPr algn="l" rtl="0">
              <a:lnSpc>
                <a:spcPts val="5800"/>
              </a:lnSpc>
            </a:pPr>
            <a:r>
              <a:rPr lang="en-US" sz="3600"/>
              <a:t>Click to edit Master title style</a:t>
            </a:r>
            <a:endParaRPr lang="en-GB" sz="3600"/>
          </a:p>
        </p:txBody>
      </p:sp>
      <p:sp>
        <p:nvSpPr>
          <p:cNvPr id="6" name="Subtitle 24">
            <a:extLst>
              <a:ext uri="{FF2B5EF4-FFF2-40B4-BE49-F238E27FC236}">
                <a16:creationId xmlns:a16="http://schemas.microsoft.com/office/drawing/2014/main" id="{FFA42F70-43EA-4954-AA43-22F43175C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174" y="3764976"/>
            <a:ext cx="3733333" cy="2192683"/>
          </a:xfrm>
        </p:spPr>
        <p:txBody>
          <a:bodyPr rtlCol="0">
            <a:normAutofit/>
          </a:bodyPr>
          <a:lstStyle>
            <a:lvl1pPr algn="l" rtl="0">
              <a:lnSpc>
                <a:spcPts val="2400"/>
              </a:lnSpc>
              <a:buNone/>
              <a:defRPr/>
            </a:lvl1pPr>
          </a:lstStyle>
          <a:p>
            <a:pPr algn="l" rtl="0">
              <a:lnSpc>
                <a:spcPts val="3200"/>
              </a:lnSpc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 descr="Tag=AccentColor&#10;Flavor=Light&#10;Target=Fill">
            <a:extLst>
              <a:ext uri="{FF2B5EF4-FFF2-40B4-BE49-F238E27FC236}">
                <a16:creationId xmlns:a16="http://schemas.microsoft.com/office/drawing/2014/main" id="{F5FCF09E-0DE5-4155-9DC0-786737CF2E1B}"/>
              </a:ext>
            </a:extLst>
          </p:cNvPr>
          <p:cNvSpPr/>
          <p:nvPr userDrawn="1"/>
        </p:nvSpPr>
        <p:spPr>
          <a:xfrm rot="10800000">
            <a:off x="8622138" y="3255866"/>
            <a:ext cx="521862" cy="3462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D3536A-3915-4B2E-B85A-9B494EEFBC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2322" y="0"/>
            <a:ext cx="3765042" cy="6848856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850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A992A1-D012-4834-9575-CF195C295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4707" y="685800"/>
            <a:ext cx="805815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BDB455-4C3A-4D7D-BA1B-53E54A2F8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174" y="576263"/>
            <a:ext cx="3905102" cy="2967606"/>
          </a:xfrm>
        </p:spPr>
        <p:txBody>
          <a:bodyPr rtlCol="0" anchor="b" anchorCtr="0">
            <a:normAutofit/>
          </a:bodyPr>
          <a:lstStyle>
            <a:lvl1pPr algn="l" rtl="0">
              <a:lnSpc>
                <a:spcPts val="4350"/>
              </a:lnSpc>
              <a:defRPr/>
            </a:lvl1pPr>
          </a:lstStyle>
          <a:p>
            <a:pPr algn="l" rtl="0">
              <a:lnSpc>
                <a:spcPts val="5800"/>
              </a:lnSpc>
            </a:pPr>
            <a:r>
              <a:rPr lang="en-US" sz="3600"/>
              <a:t>Click to edit Master title style</a:t>
            </a:r>
            <a:endParaRPr lang="en-GB" sz="3600"/>
          </a:p>
        </p:txBody>
      </p:sp>
      <p:sp>
        <p:nvSpPr>
          <p:cNvPr id="9" name="Subtitle 24">
            <a:extLst>
              <a:ext uri="{FF2B5EF4-FFF2-40B4-BE49-F238E27FC236}">
                <a16:creationId xmlns:a16="http://schemas.microsoft.com/office/drawing/2014/main" id="{D04D9E17-0E95-4027-8EDD-241B2BB1A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174" y="3764976"/>
            <a:ext cx="3905102" cy="2192683"/>
          </a:xfrm>
        </p:spPr>
        <p:txBody>
          <a:bodyPr rtlCol="0">
            <a:normAutofit/>
          </a:bodyPr>
          <a:lstStyle>
            <a:lvl1pPr algn="l" rtl="0">
              <a:lnSpc>
                <a:spcPts val="2400"/>
              </a:lnSpc>
              <a:buNone/>
              <a:defRPr/>
            </a:lvl1pPr>
          </a:lstStyle>
          <a:p>
            <a:pPr algn="l" rtl="0">
              <a:lnSpc>
                <a:spcPts val="3200"/>
              </a:lnSpc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26827B-04FD-424C-A601-BCAAD51F46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3168" y="685800"/>
            <a:ext cx="3847338" cy="1746504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51A43274-DD11-4214-8866-5163B788CD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71062" y="2559960"/>
            <a:ext cx="3847338" cy="1746504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63E02E81-5AE8-46D6-942E-52D16C8CBE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1062" y="4416192"/>
            <a:ext cx="3847338" cy="1746504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Monday, February 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4F6043-7A67-491B-98BC-F933DED7226D}" type="slidenum">
              <a:rPr lang="en-GB" smtClean="0"/>
              <a:pPr rtl="0"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08B021-326C-466B-A929-7282AA793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28505" y="1386629"/>
            <a:ext cx="515495" cy="3462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33741E-9972-4C5E-B592-7570CD3CC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3" y="617220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C6A56C-39A6-4FDE-BD90-66B344C06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622138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3006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8941816-7203-4339-8B31-60B4107A1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n-GB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A4606-69F4-4469-B7C4-4AF495ACE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4707" y="685800"/>
            <a:ext cx="805815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BDEB7A-D103-487A-8C1B-9145FB24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73" y="539496"/>
            <a:ext cx="3921295" cy="2697190"/>
          </a:xfrm>
        </p:spPr>
        <p:txBody>
          <a:bodyPr rtlCol="0" anchor="b">
            <a:normAutofit/>
          </a:bodyPr>
          <a:lstStyle/>
          <a:p>
            <a:pPr rtl="0"/>
            <a:r>
              <a:rPr lang="en-US" sz="3600"/>
              <a:t>Click to edit Master title style</a:t>
            </a:r>
            <a:endParaRPr lang="en-GB" sz="3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017A3E-25F7-41D5-AABB-24D0E2673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73" y="3354749"/>
            <a:ext cx="3921294" cy="258247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 rtl="0">
              <a:lnSpc>
                <a:spcPts val="2100"/>
              </a:lnSpc>
            </a:pPr>
            <a:r>
              <a:rPr lang="en-US" sz="135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62D696-4404-4062-9387-925D9687B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572000" y="3260644"/>
            <a:ext cx="4043762" cy="3462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15F07E-A8F5-473A-90AC-3BF5823C0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622138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5C0C26-4C66-47DC-B079-5B94C22F1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3" y="6172200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0FC374E-BABB-4A9C-A608-04A2B9C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65192" y="1243584"/>
            <a:ext cx="3271266" cy="4361688"/>
          </a:xfrm>
          <a:solidFill>
            <a:schemeClr val="accent3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Monday, February 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4F6043-7A67-491B-98BC-F933DED7226D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7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5.xml"/><Relationship Id="rId117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63" Type="http://schemas.openxmlformats.org/officeDocument/2006/relationships/slideLayout" Target="../slideLayouts/slideLayout92.xml"/><Relationship Id="rId68" Type="http://schemas.openxmlformats.org/officeDocument/2006/relationships/slideLayout" Target="../slideLayouts/slideLayout97.xml"/><Relationship Id="rId84" Type="http://schemas.openxmlformats.org/officeDocument/2006/relationships/slideLayout" Target="../slideLayouts/slideLayout113.xml"/><Relationship Id="rId89" Type="http://schemas.openxmlformats.org/officeDocument/2006/relationships/slideLayout" Target="../slideLayouts/slideLayout118.xml"/><Relationship Id="rId11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45.xml"/><Relationship Id="rId107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82.xml"/><Relationship Id="rId58" Type="http://schemas.openxmlformats.org/officeDocument/2006/relationships/slideLayout" Target="../slideLayouts/slideLayout87.xml"/><Relationship Id="rId74" Type="http://schemas.openxmlformats.org/officeDocument/2006/relationships/slideLayout" Target="../slideLayouts/slideLayout103.xml"/><Relationship Id="rId79" Type="http://schemas.openxmlformats.org/officeDocument/2006/relationships/slideLayout" Target="../slideLayouts/slideLayout108.xml"/><Relationship Id="rId102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34.xml"/><Relationship Id="rId90" Type="http://schemas.openxmlformats.org/officeDocument/2006/relationships/slideLayout" Target="../slideLayouts/slideLayout119.xml"/><Relationship Id="rId95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64" Type="http://schemas.openxmlformats.org/officeDocument/2006/relationships/slideLayout" Target="../slideLayouts/slideLayout93.xml"/><Relationship Id="rId69" Type="http://schemas.openxmlformats.org/officeDocument/2006/relationships/slideLayout" Target="../slideLayouts/slideLayout98.xml"/><Relationship Id="rId113" Type="http://schemas.openxmlformats.org/officeDocument/2006/relationships/slideLayout" Target="../slideLayouts/slideLayout142.xml"/><Relationship Id="rId118" Type="http://schemas.openxmlformats.org/officeDocument/2006/relationships/slideLayout" Target="../slideLayouts/slideLayout147.xml"/><Relationship Id="rId80" Type="http://schemas.openxmlformats.org/officeDocument/2006/relationships/slideLayout" Target="../slideLayouts/slideLayout109.xml"/><Relationship Id="rId85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8.xml"/><Relationship Id="rId103" Type="http://schemas.openxmlformats.org/officeDocument/2006/relationships/slideLayout" Target="../slideLayouts/slideLayout132.xml"/><Relationship Id="rId108" Type="http://schemas.openxmlformats.org/officeDocument/2006/relationships/slideLayout" Target="../slideLayouts/slideLayout137.xml"/><Relationship Id="rId54" Type="http://schemas.openxmlformats.org/officeDocument/2006/relationships/slideLayout" Target="../slideLayouts/slideLayout83.xml"/><Relationship Id="rId70" Type="http://schemas.openxmlformats.org/officeDocument/2006/relationships/slideLayout" Target="../slideLayouts/slideLayout99.xml"/><Relationship Id="rId75" Type="http://schemas.openxmlformats.org/officeDocument/2006/relationships/slideLayout" Target="../slideLayouts/slideLayout104.xml"/><Relationship Id="rId91" Type="http://schemas.openxmlformats.org/officeDocument/2006/relationships/slideLayout" Target="../slideLayouts/slideLayout120.xml"/><Relationship Id="rId9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8.xml"/><Relationship Id="rId114" Type="http://schemas.openxmlformats.org/officeDocument/2006/relationships/slideLayout" Target="../slideLayouts/slideLayout143.xml"/><Relationship Id="rId11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81.xml"/><Relationship Id="rId60" Type="http://schemas.openxmlformats.org/officeDocument/2006/relationships/slideLayout" Target="../slideLayouts/slideLayout89.xml"/><Relationship Id="rId65" Type="http://schemas.openxmlformats.org/officeDocument/2006/relationships/slideLayout" Target="../slideLayouts/slideLayout94.xml"/><Relationship Id="rId73" Type="http://schemas.openxmlformats.org/officeDocument/2006/relationships/slideLayout" Target="../slideLayouts/slideLayout102.xml"/><Relationship Id="rId78" Type="http://schemas.openxmlformats.org/officeDocument/2006/relationships/slideLayout" Target="../slideLayouts/slideLayout107.xml"/><Relationship Id="rId81" Type="http://schemas.openxmlformats.org/officeDocument/2006/relationships/slideLayout" Target="../slideLayouts/slideLayout110.xml"/><Relationship Id="rId86" Type="http://schemas.openxmlformats.org/officeDocument/2006/relationships/slideLayout" Target="../slideLayouts/slideLayout115.xml"/><Relationship Id="rId94" Type="http://schemas.openxmlformats.org/officeDocument/2006/relationships/slideLayout" Target="../slideLayouts/slideLayout123.xml"/><Relationship Id="rId99" Type="http://schemas.openxmlformats.org/officeDocument/2006/relationships/slideLayout" Target="../slideLayouts/slideLayout128.xml"/><Relationship Id="rId10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8.xml"/><Relationship Id="rId109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79.xml"/><Relationship Id="rId55" Type="http://schemas.openxmlformats.org/officeDocument/2006/relationships/slideLayout" Target="../slideLayouts/slideLayout84.xml"/><Relationship Id="rId76" Type="http://schemas.openxmlformats.org/officeDocument/2006/relationships/slideLayout" Target="../slideLayouts/slideLayout105.xml"/><Relationship Id="rId97" Type="http://schemas.openxmlformats.org/officeDocument/2006/relationships/slideLayout" Target="../slideLayouts/slideLayout126.xml"/><Relationship Id="rId104" Type="http://schemas.openxmlformats.org/officeDocument/2006/relationships/slideLayout" Target="../slideLayouts/slideLayout133.xml"/><Relationship Id="rId120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71" Type="http://schemas.openxmlformats.org/officeDocument/2006/relationships/slideLayout" Target="../slideLayouts/slideLayout100.xml"/><Relationship Id="rId9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66" Type="http://schemas.openxmlformats.org/officeDocument/2006/relationships/slideLayout" Target="../slideLayouts/slideLayout95.xml"/><Relationship Id="rId87" Type="http://schemas.openxmlformats.org/officeDocument/2006/relationships/slideLayout" Target="../slideLayouts/slideLayout116.xml"/><Relationship Id="rId110" Type="http://schemas.openxmlformats.org/officeDocument/2006/relationships/slideLayout" Target="../slideLayouts/slideLayout139.xml"/><Relationship Id="rId115" Type="http://schemas.openxmlformats.org/officeDocument/2006/relationships/slideLayout" Target="../slideLayouts/slideLayout144.xml"/><Relationship Id="rId61" Type="http://schemas.openxmlformats.org/officeDocument/2006/relationships/slideLayout" Target="../slideLayouts/slideLayout90.xml"/><Relationship Id="rId82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85.xml"/><Relationship Id="rId77" Type="http://schemas.openxmlformats.org/officeDocument/2006/relationships/slideLayout" Target="../slideLayouts/slideLayout106.xml"/><Relationship Id="rId100" Type="http://schemas.openxmlformats.org/officeDocument/2006/relationships/slideLayout" Target="../slideLayouts/slideLayout129.xml"/><Relationship Id="rId105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37.xml"/><Relationship Id="rId51" Type="http://schemas.openxmlformats.org/officeDocument/2006/relationships/slideLayout" Target="../slideLayouts/slideLayout80.xml"/><Relationship Id="rId72" Type="http://schemas.openxmlformats.org/officeDocument/2006/relationships/slideLayout" Target="../slideLayouts/slideLayout101.xml"/><Relationship Id="rId93" Type="http://schemas.openxmlformats.org/officeDocument/2006/relationships/slideLayout" Target="../slideLayouts/slideLayout122.xml"/><Relationship Id="rId9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75.xml"/><Relationship Id="rId67" Type="http://schemas.openxmlformats.org/officeDocument/2006/relationships/slideLayout" Target="../slideLayouts/slideLayout96.xml"/><Relationship Id="rId1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91.xml"/><Relationship Id="rId83" Type="http://schemas.openxmlformats.org/officeDocument/2006/relationships/slideLayout" Target="../slideLayouts/slideLayout112.xml"/><Relationship Id="rId88" Type="http://schemas.openxmlformats.org/officeDocument/2006/relationships/slideLayout" Target="../slideLayouts/slideLayout117.xml"/><Relationship Id="rId111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86.xml"/><Relationship Id="rId106" Type="http://schemas.openxmlformats.org/officeDocument/2006/relationships/slideLayout" Target="../slideLayouts/slideLayout1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7EFC8C0E-A6D7-4C95-BCCB-503B204005B3}" type="datetime1">
              <a:rPr lang="en-GB" smtClean="0"/>
              <a:t>20/04/2026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BEB9F92-E554-46FD-9DC6-39811CDFAE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1" name="Rectangle 48"/>
          <p:cNvSpPr>
            <a:spLocks noChangeArrowheads="1"/>
          </p:cNvSpPr>
          <p:nvPr userDrawn="1"/>
        </p:nvSpPr>
        <p:spPr bwMode="auto">
          <a:xfrm>
            <a:off x="241300" y="1381125"/>
            <a:ext cx="8610600" cy="50292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>
              <a:defRPr/>
            </a:pPr>
            <a:endParaRPr lang="en-US" altLang="en-US" baseline="0" dirty="0">
              <a:solidFill>
                <a:srgbClr val="E9E9E8"/>
              </a:solidFill>
              <a:cs typeface="Arial" charset="0"/>
            </a:endParaRPr>
          </a:p>
        </p:txBody>
      </p:sp>
      <p:pic>
        <p:nvPicPr>
          <p:cNvPr id="1032" name="Picture 9" descr="BS_Bar_header_Blue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0"/>
            <a:ext cx="86042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977" r:id="rId14"/>
    <p:sldLayoutId id="2147483843" r:id="rId15"/>
    <p:sldLayoutId id="2147483844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7BC3CB-8E65-40E8-8A8C-79BA4BF00C44}" type="datetime1">
              <a:rPr lang="en-GB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20/04/2026</a:t>
            </a:fld>
            <a:endParaRPr lang="en-GB" baseline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baseline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28ED1-0B16-4469-9CDD-1CC06F99D851}" type="slidenum">
              <a:rPr lang="en-GB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aseline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067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1DA1D-1426-97C2-E0AB-D073D6EC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B5AD7-25CE-34C0-35E4-8B467AAFB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BB88D-C623-8805-30EB-627A4B71E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5435A8-F1C6-4C48-A352-372DB3CD10D4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4DBC-576B-B7D6-EE69-646690F0E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9F30C-BD68-631A-FA92-A0ADA5912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6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886" r:id="rId27"/>
    <p:sldLayoutId id="2147483887" r:id="rId28"/>
    <p:sldLayoutId id="2147483888" r:id="rId29"/>
    <p:sldLayoutId id="2147483889" r:id="rId30"/>
    <p:sldLayoutId id="2147483890" r:id="rId31"/>
    <p:sldLayoutId id="2147483891" r:id="rId32"/>
    <p:sldLayoutId id="2147483892" r:id="rId33"/>
    <p:sldLayoutId id="2147483893" r:id="rId34"/>
    <p:sldLayoutId id="2147483894" r:id="rId35"/>
    <p:sldLayoutId id="2147483895" r:id="rId36"/>
    <p:sldLayoutId id="2147483896" r:id="rId37"/>
    <p:sldLayoutId id="2147483897" r:id="rId38"/>
    <p:sldLayoutId id="2147483898" r:id="rId39"/>
    <p:sldLayoutId id="2147483899" r:id="rId40"/>
    <p:sldLayoutId id="2147483900" r:id="rId41"/>
    <p:sldLayoutId id="2147483901" r:id="rId42"/>
    <p:sldLayoutId id="2147483902" r:id="rId43"/>
    <p:sldLayoutId id="2147483903" r:id="rId44"/>
    <p:sldLayoutId id="2147483904" r:id="rId45"/>
    <p:sldLayoutId id="2147483905" r:id="rId46"/>
    <p:sldLayoutId id="2147483906" r:id="rId47"/>
    <p:sldLayoutId id="2147483907" r:id="rId48"/>
    <p:sldLayoutId id="2147483908" r:id="rId49"/>
    <p:sldLayoutId id="2147483909" r:id="rId50"/>
    <p:sldLayoutId id="2147483910" r:id="rId51"/>
    <p:sldLayoutId id="2147483911" r:id="rId52"/>
    <p:sldLayoutId id="2147483912" r:id="rId53"/>
    <p:sldLayoutId id="2147483913" r:id="rId54"/>
    <p:sldLayoutId id="2147483914" r:id="rId55"/>
    <p:sldLayoutId id="2147483915" r:id="rId56"/>
    <p:sldLayoutId id="2147483916" r:id="rId57"/>
    <p:sldLayoutId id="2147483917" r:id="rId58"/>
    <p:sldLayoutId id="2147483918" r:id="rId59"/>
    <p:sldLayoutId id="2147483919" r:id="rId60"/>
    <p:sldLayoutId id="2147483920" r:id="rId61"/>
    <p:sldLayoutId id="2147483921" r:id="rId62"/>
    <p:sldLayoutId id="2147483922" r:id="rId63"/>
    <p:sldLayoutId id="2147483923" r:id="rId64"/>
    <p:sldLayoutId id="2147483924" r:id="rId65"/>
    <p:sldLayoutId id="2147483925" r:id="rId66"/>
    <p:sldLayoutId id="2147483926" r:id="rId67"/>
    <p:sldLayoutId id="2147483927" r:id="rId68"/>
    <p:sldLayoutId id="2147483928" r:id="rId69"/>
    <p:sldLayoutId id="2147483929" r:id="rId70"/>
    <p:sldLayoutId id="2147483930" r:id="rId71"/>
    <p:sldLayoutId id="2147483931" r:id="rId72"/>
    <p:sldLayoutId id="2147483932" r:id="rId73"/>
    <p:sldLayoutId id="2147483933" r:id="rId74"/>
    <p:sldLayoutId id="2147483934" r:id="rId75"/>
    <p:sldLayoutId id="2147483935" r:id="rId76"/>
    <p:sldLayoutId id="2147483936" r:id="rId77"/>
    <p:sldLayoutId id="2147483937" r:id="rId78"/>
    <p:sldLayoutId id="2147483938" r:id="rId79"/>
    <p:sldLayoutId id="2147483939" r:id="rId80"/>
    <p:sldLayoutId id="2147483940" r:id="rId81"/>
    <p:sldLayoutId id="2147483941" r:id="rId82"/>
    <p:sldLayoutId id="2147483942" r:id="rId83"/>
    <p:sldLayoutId id="2147483943" r:id="rId84"/>
    <p:sldLayoutId id="2147483944" r:id="rId85"/>
    <p:sldLayoutId id="2147483945" r:id="rId86"/>
    <p:sldLayoutId id="2147483946" r:id="rId87"/>
    <p:sldLayoutId id="2147483947" r:id="rId88"/>
    <p:sldLayoutId id="2147483948" r:id="rId89"/>
    <p:sldLayoutId id="2147483949" r:id="rId90"/>
    <p:sldLayoutId id="2147483950" r:id="rId91"/>
    <p:sldLayoutId id="2147483951" r:id="rId92"/>
    <p:sldLayoutId id="2147483952" r:id="rId93"/>
    <p:sldLayoutId id="2147483953" r:id="rId94"/>
    <p:sldLayoutId id="2147483954" r:id="rId95"/>
    <p:sldLayoutId id="2147483955" r:id="rId96"/>
    <p:sldLayoutId id="2147483956" r:id="rId97"/>
    <p:sldLayoutId id="2147483957" r:id="rId98"/>
    <p:sldLayoutId id="2147483958" r:id="rId99"/>
    <p:sldLayoutId id="2147483959" r:id="rId100"/>
    <p:sldLayoutId id="2147483960" r:id="rId101"/>
    <p:sldLayoutId id="2147483961" r:id="rId102"/>
    <p:sldLayoutId id="2147483962" r:id="rId103"/>
    <p:sldLayoutId id="2147483963" r:id="rId104"/>
    <p:sldLayoutId id="2147483964" r:id="rId105"/>
    <p:sldLayoutId id="2147483965" r:id="rId106"/>
    <p:sldLayoutId id="2147483966" r:id="rId107"/>
    <p:sldLayoutId id="2147483967" r:id="rId108"/>
    <p:sldLayoutId id="2147483968" r:id="rId109"/>
    <p:sldLayoutId id="2147483969" r:id="rId110"/>
    <p:sldLayoutId id="2147483970" r:id="rId111"/>
    <p:sldLayoutId id="2147483971" r:id="rId112"/>
    <p:sldLayoutId id="2147483972" r:id="rId113"/>
    <p:sldLayoutId id="2147483973" r:id="rId114"/>
    <p:sldLayoutId id="2147483974" r:id="rId115"/>
    <p:sldLayoutId id="2147483978" r:id="rId116"/>
    <p:sldLayoutId id="2147483979" r:id="rId117"/>
    <p:sldLayoutId id="2147483975" r:id="rId118"/>
    <p:sldLayoutId id="2147483976" r:id="rId119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7D1B41-D59D-E4B6-0779-A6981D32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98479-7F34-7936-E2A1-3A6255C63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B9002-C002-B3C9-2B5C-81620F96C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A2F9DC-B535-4937-AD1D-484DA5C858F9}" type="datetimeFigureOut">
              <a:rPr lang="fi-FI" smtClean="0"/>
              <a:t>20.4.2026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A2982-9F09-5652-D572-EE2EA3B18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F482C-1348-9AA3-1040-7C26D5D4F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5D4E61-29F2-4184-B906-C65D50D552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128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dam.golberg@nottingham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cialscienceresearchfunding.co.uk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ocialscienceresearchfunding.co.uk/?cat=16" TargetMode="External"/><Relationship Id="rId7" Type="http://schemas.openxmlformats.org/officeDocument/2006/relationships/hyperlink" Target="http://=https:/researchwhisperer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retime4research.com/" TargetMode="External"/><Relationship Id="rId5" Type="http://schemas.openxmlformats.org/officeDocument/2006/relationships/hyperlink" Target="https://www.researchprofessionalnews.com/category/world/world-funding-insight/" TargetMode="External"/><Relationship Id="rId4" Type="http://schemas.openxmlformats.org/officeDocument/2006/relationships/hyperlink" Target="https://www.linkedin.com/in/adamgolbe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hyperlink" Target="mailto:/researchservices@utu.fi" TargetMode="External"/><Relationship Id="rId15" Type="http://schemas.openxmlformats.org/officeDocument/2006/relationships/image" Target="../media/image69.svg"/><Relationship Id="rId10" Type="http://schemas.openxmlformats.org/officeDocument/2006/relationships/image" Target="../media/image64.jpeg"/><Relationship Id="rId4" Type="http://schemas.openxmlformats.org/officeDocument/2006/relationships/hyperlink" Target="mailto:tutkimuspalvelut@utu.fi" TargetMode="External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a.fi/en/strategic-research/" TargetMode="External"/><Relationship Id="rId7" Type="http://schemas.openxmlformats.org/officeDocument/2006/relationships/hyperlink" Target="https://intranet.utu.fi/index/apply_for_tekes_funding/Pages/default.aspx" TargetMode="External"/><Relationship Id="rId2" Type="http://schemas.openxmlformats.org/officeDocument/2006/relationships/hyperlink" Target="https://intranet.utu.fi/en/sites/horizon-europe/Pages/default.aspx" TargetMode="External"/><Relationship Id="rId1" Type="http://schemas.openxmlformats.org/officeDocument/2006/relationships/slideLayout" Target="../slideLayouts/slideLayout150.xml"/><Relationship Id="rId6" Type="http://schemas.openxmlformats.org/officeDocument/2006/relationships/hyperlink" Target="mailto:researchservices@utu.fi" TargetMode="External"/><Relationship Id="rId5" Type="http://schemas.openxmlformats.org/officeDocument/2006/relationships/hyperlink" Target="https://intranet.utu.fi/index/educational-cooperation/Pages/default.aspx" TargetMode="External"/><Relationship Id="rId4" Type="http://schemas.openxmlformats.org/officeDocument/2006/relationships/hyperlink" Target="https://intranet.utu.fi/index/foundaton_funding/Pages/default.asp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636814"/>
            <a:ext cx="8229600" cy="548934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br>
              <a:rPr lang="en-GB" b="1" dirty="0"/>
            </a:br>
            <a:r>
              <a:rPr lang="en-GB" sz="4300" b="1" dirty="0"/>
              <a:t>Funding Friday</a:t>
            </a:r>
            <a:br>
              <a:rPr lang="en-GB" sz="4300" b="1" dirty="0"/>
            </a:br>
            <a:r>
              <a:rPr lang="en-GB" sz="4300" b="1" dirty="0"/>
              <a:t>From Idea to Award: </a:t>
            </a:r>
            <a:br>
              <a:rPr lang="en-GB" sz="4300" b="1" dirty="0"/>
            </a:br>
            <a:r>
              <a:rPr lang="en-GB" sz="4300" b="1" dirty="0"/>
              <a:t>How to Craft a Standout Funding Proposal</a:t>
            </a:r>
            <a:r>
              <a:rPr lang="en-GB" sz="4400" b="1" dirty="0"/>
              <a:t> </a:t>
            </a:r>
            <a:endParaRPr lang="en-GB" sz="2800" dirty="0"/>
          </a:p>
          <a:p>
            <a:pPr marL="0" indent="0" algn="ctr">
              <a:buNone/>
            </a:pPr>
            <a:endParaRPr lang="en-GB" sz="2000" dirty="0"/>
          </a:p>
          <a:p>
            <a:pPr algn="ctr">
              <a:buFont typeface="Arial" charset="0"/>
              <a:buNone/>
              <a:defRPr/>
            </a:pPr>
            <a:r>
              <a:rPr lang="en-GB" dirty="0"/>
              <a:t>Friday 17th April 2026</a:t>
            </a:r>
          </a:p>
          <a:p>
            <a:pPr algn="ctr">
              <a:buFont typeface="Arial" charset="0"/>
              <a:buNone/>
              <a:defRPr/>
            </a:pPr>
            <a:r>
              <a:rPr lang="en-GB" dirty="0"/>
              <a:t>Adam Forristal Golberg </a:t>
            </a:r>
          </a:p>
          <a:p>
            <a:pPr algn="ctr">
              <a:buFont typeface="Arial" charset="0"/>
              <a:buNone/>
              <a:defRPr/>
            </a:pPr>
            <a:r>
              <a:rPr lang="en-GB" sz="2400" dirty="0"/>
              <a:t>Strategic Research Development Manager (Research Growth)</a:t>
            </a:r>
            <a:br>
              <a:rPr lang="en-GB" sz="2400" dirty="0"/>
            </a:br>
            <a:r>
              <a:rPr lang="en-GB" sz="2400" dirty="0"/>
              <a:t>University of Nottingham</a:t>
            </a:r>
            <a:endParaRPr lang="en-GB" sz="2800" dirty="0"/>
          </a:p>
          <a:p>
            <a:pPr algn="ctr">
              <a:buFont typeface="Arial" charset="0"/>
              <a:buNone/>
              <a:defRPr/>
            </a:pPr>
            <a:r>
              <a:rPr lang="en-GB" sz="2000" dirty="0">
                <a:hlinkClick r:id="rId3"/>
              </a:rPr>
              <a:t>adam.golberg@nottingham.ac.uk</a:t>
            </a:r>
            <a:r>
              <a:rPr lang="en-GB" sz="2000" dirty="0"/>
              <a:t>  </a:t>
            </a:r>
            <a:r>
              <a:rPr lang="en-GB" sz="2000" dirty="0" err="1"/>
              <a:t>Bluesky</a:t>
            </a:r>
            <a:r>
              <a:rPr lang="en-GB" sz="2000" dirty="0"/>
              <a:t> : @Cash4Questions   </a:t>
            </a:r>
          </a:p>
          <a:p>
            <a:pPr algn="ctr">
              <a:buFont typeface="Arial" charset="0"/>
              <a:buNone/>
              <a:defRPr/>
            </a:pPr>
            <a:r>
              <a:rPr lang="en-GB" sz="2000" dirty="0"/>
              <a:t>Blog: </a:t>
            </a:r>
            <a:r>
              <a:rPr lang="en-GB" sz="2000" dirty="0">
                <a:hlinkClick r:id="rId4"/>
              </a:rPr>
              <a:t>www.socialscienceresearchfunding.co.uk</a:t>
            </a:r>
            <a:endParaRPr lang="en-GB" sz="2000" dirty="0"/>
          </a:p>
          <a:p>
            <a:pPr algn="ctr">
              <a:buFont typeface="Arial" charset="0"/>
              <a:buNone/>
              <a:defRPr/>
            </a:pPr>
            <a:endParaRPr lang="en-GB" sz="2000" dirty="0"/>
          </a:p>
          <a:p>
            <a:pPr algn="ctr">
              <a:buFont typeface="Arial" charset="0"/>
              <a:buNone/>
              <a:defRPr/>
            </a:pPr>
            <a:endParaRPr lang="en-GB" sz="2000" dirty="0"/>
          </a:p>
          <a:p>
            <a:pPr algn="ctr">
              <a:buFont typeface="Arial" charset="0"/>
              <a:buNone/>
              <a:defRPr/>
            </a:pPr>
            <a:endParaRPr lang="en-GB" sz="2800" dirty="0"/>
          </a:p>
          <a:p>
            <a:pPr algn="r">
              <a:buFont typeface="Arial" charset="0"/>
              <a:buNone/>
              <a:defRPr/>
            </a:pPr>
            <a:endParaRPr lang="en-GB" sz="1400" dirty="0"/>
          </a:p>
          <a:p>
            <a:pPr marL="514350" indent="-514350">
              <a:buFont typeface="Arial" charset="0"/>
              <a:buNone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636814"/>
            <a:ext cx="8229600" cy="5489349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Understanding the selection process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Desk eligibility check</a:t>
            </a:r>
          </a:p>
          <a:p>
            <a:r>
              <a:rPr lang="en-GB" dirty="0"/>
              <a:t>Sent to expert reviewers</a:t>
            </a:r>
          </a:p>
          <a:p>
            <a:r>
              <a:rPr lang="en-GB" dirty="0"/>
              <a:t>Response to reviews?</a:t>
            </a:r>
          </a:p>
          <a:p>
            <a:r>
              <a:rPr lang="en-GB" dirty="0"/>
              <a:t>Competitive applications/reviews sent to decision making panel members, including one or more ‘introducers’</a:t>
            </a:r>
          </a:p>
          <a:p>
            <a:r>
              <a:rPr lang="en-GB" dirty="0"/>
              <a:t>Ranking/voting or consensus decision making</a:t>
            </a:r>
          </a:p>
          <a:p>
            <a:r>
              <a:rPr lang="en-GB" dirty="0"/>
              <a:t>Discussion/decisions made surprisingly quickly</a:t>
            </a:r>
          </a:p>
        </p:txBody>
      </p:sp>
    </p:spTree>
    <p:extLst>
      <p:ext uri="{BB962C8B-B14F-4D97-AF65-F5344CB8AC3E}">
        <p14:creationId xmlns:p14="http://schemas.microsoft.com/office/powerpoint/2010/main" val="144710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EA8BA5-655F-CD51-DD08-F7605AE66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620" y="406144"/>
            <a:ext cx="2600411" cy="4111323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15381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  <a:t>Writing for the right audience: </a:t>
            </a:r>
            <a:b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</a:br>
            <a:b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</a:br>
            <a: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  <a:t>Who are you writing for? </a:t>
            </a:r>
            <a:b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</a:br>
            <a:b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</a:br>
            <a: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  <a:t>Who are you </a:t>
            </a:r>
            <a:r>
              <a:rPr lang="en-US" sz="2000" b="1" i="1" kern="1200" dirty="0">
                <a:solidFill>
                  <a:srgbClr val="FFFFFF"/>
                </a:solidFill>
                <a:latin typeface="Aptos Light" panose="020F0502020204030204" pitchFamily="34" charset="0"/>
              </a:rPr>
              <a:t>not</a:t>
            </a:r>
            <a:r>
              <a:rPr lang="en-US" sz="2000" b="1" kern="1200" dirty="0">
                <a:solidFill>
                  <a:srgbClr val="FFFFFF"/>
                </a:solidFill>
                <a:latin typeface="Aptos Light" panose="020F0502020204030204" pitchFamily="34" charset="0"/>
              </a:rPr>
              <a:t> writing for?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" y="284596"/>
            <a:ext cx="2840225" cy="1597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945" y="240454"/>
            <a:ext cx="3784671" cy="3775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37E81-1E64-62F0-B106-04CE32F82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275885" y="2007614"/>
            <a:ext cx="2388932" cy="2388932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E5B2B3-860A-E44F-811C-F003F8D05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93" y="4525715"/>
            <a:ext cx="2680734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636814"/>
            <a:ext cx="8229600" cy="5489349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prstClr val="black"/>
                </a:solidFill>
              </a:rPr>
              <a:t>What is a research grant application?</a:t>
            </a:r>
          </a:p>
          <a:p>
            <a:pPr marL="0" indent="0">
              <a:buNone/>
            </a:pPr>
            <a:endParaRPr lang="en-GB" b="1" dirty="0">
              <a:solidFill>
                <a:prstClr val="black"/>
              </a:solidFill>
            </a:endParaRPr>
          </a:p>
          <a:p>
            <a:r>
              <a:rPr lang="en-GB" dirty="0"/>
              <a:t>Not like writing an academic paper</a:t>
            </a:r>
          </a:p>
          <a:p>
            <a:r>
              <a:rPr lang="en-US" dirty="0"/>
              <a:t>Not like fiction – spoil away, no surprises</a:t>
            </a:r>
            <a:endParaRPr lang="en-GB" dirty="0"/>
          </a:p>
          <a:p>
            <a:r>
              <a:rPr lang="en-GB" dirty="0"/>
              <a:t>Bit like journalism - Who? What? When? Where? Why? How?</a:t>
            </a:r>
          </a:p>
          <a:p>
            <a:r>
              <a:rPr lang="en-GB" dirty="0"/>
              <a:t>Bit like an academic sales prospectus</a:t>
            </a:r>
          </a:p>
          <a:p>
            <a:r>
              <a:rPr lang="en-GB" dirty="0"/>
              <a:t>Written for expert and non-expert audiences</a:t>
            </a:r>
          </a:p>
          <a:p>
            <a:r>
              <a:rPr lang="en-GB" dirty="0"/>
              <a:t>A response to a call for applications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15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BA05EC-C0C4-4C0A-BF12-75205E8B6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>
            <a:normAutofit/>
          </a:bodyPr>
          <a:lstStyle/>
          <a:p>
            <a:r>
              <a:rPr lang="en-GB"/>
              <a:t>Summaries and Titles are </a:t>
            </a:r>
            <a:r>
              <a:rPr lang="en-GB" i="1"/>
              <a:t>vital</a:t>
            </a:r>
            <a:endParaRPr lang="en-GB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" y="1573549"/>
            <a:ext cx="2569467" cy="371042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74FF1-CD87-43B8-87AC-F351A77E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636" y="1562526"/>
            <a:ext cx="5370763" cy="46144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/>
              <a:t>What is a summary?</a:t>
            </a:r>
            <a:endParaRPr lang="en-GB" sz="2000" dirty="0">
              <a:ea typeface="Calibri"/>
              <a:cs typeface="Calibri"/>
            </a:endParaRPr>
          </a:p>
          <a:p>
            <a:pPr lvl="1"/>
            <a:r>
              <a:rPr lang="en-GB" sz="2000" dirty="0"/>
              <a:t>A summary is not an introduction</a:t>
            </a:r>
            <a:endParaRPr lang="en-GB" sz="2000" dirty="0">
              <a:ea typeface="Calibri"/>
              <a:cs typeface="Calibri"/>
            </a:endParaRPr>
          </a:p>
          <a:p>
            <a:pPr lvl="1"/>
            <a:r>
              <a:rPr lang="en-GB" sz="2000" dirty="0"/>
              <a:t>A summary is not a movie trailer: include everything</a:t>
            </a:r>
            <a:endParaRPr lang="en-GB" sz="2000" dirty="0">
              <a:ea typeface="Calibri"/>
              <a:cs typeface="Calibri"/>
            </a:endParaRPr>
          </a:p>
          <a:p>
            <a:pPr lvl="1"/>
            <a:r>
              <a:rPr lang="en-GB" sz="2000" dirty="0"/>
              <a:t>A summary should be written in plain language</a:t>
            </a:r>
            <a:endParaRPr lang="en-GB" sz="2000" dirty="0">
              <a:ea typeface="Calibri"/>
              <a:cs typeface="Calibri"/>
            </a:endParaRPr>
          </a:p>
          <a:p>
            <a:r>
              <a:rPr lang="en-GB" sz="2000" dirty="0"/>
              <a:t>What is a summary used for?</a:t>
            </a:r>
            <a:endParaRPr lang="en-GB" sz="2000" dirty="0">
              <a:ea typeface="Calibri"/>
              <a:cs typeface="Calibri"/>
            </a:endParaRPr>
          </a:p>
          <a:p>
            <a:pPr lvl="1"/>
            <a:r>
              <a:rPr lang="en-GB" sz="2000" dirty="0"/>
              <a:t>Helps the reader navigate your proposal, sets </a:t>
            </a:r>
            <a:r>
              <a:rPr lang="en-GB" sz="2000"/>
              <a:t>expectations</a:t>
            </a:r>
            <a:endParaRPr lang="en-GB" sz="2000">
              <a:ea typeface="Calibri"/>
              <a:cs typeface="Calibri"/>
            </a:endParaRPr>
          </a:p>
          <a:p>
            <a:pPr lvl="1"/>
            <a:r>
              <a:rPr lang="en-GB" sz="2000" dirty="0"/>
              <a:t>Helps the funding panel recall your application</a:t>
            </a:r>
            <a:endParaRPr lang="en-GB" sz="2000" dirty="0">
              <a:ea typeface="Calibri"/>
              <a:cs typeface="Calibri"/>
            </a:endParaRPr>
          </a:p>
          <a:p>
            <a:pPr lvl="1"/>
            <a:r>
              <a:rPr lang="en-GB" sz="2000" dirty="0"/>
              <a:t>Can be used to publicise the project later</a:t>
            </a:r>
            <a:endParaRPr lang="en-GB" sz="2000" dirty="0">
              <a:ea typeface="Calibri"/>
              <a:cs typeface="Calibri"/>
            </a:endParaRPr>
          </a:p>
          <a:p>
            <a:r>
              <a:rPr lang="en-GB" sz="2000" dirty="0"/>
              <a:t>When to write a summary and the title</a:t>
            </a:r>
            <a:endParaRPr lang="en-GB" sz="2000" dirty="0">
              <a:ea typeface="Calibri"/>
              <a:cs typeface="Calibri"/>
            </a:endParaRPr>
          </a:p>
          <a:p>
            <a:pPr lvl="1"/>
            <a:r>
              <a:rPr lang="en-GB" sz="2000" dirty="0"/>
              <a:t>Sketch out at the beginning, check in while writing, revise at the end</a:t>
            </a:r>
            <a:endParaRPr lang="en-GB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102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731" y="1441076"/>
            <a:ext cx="281748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The single most common mistake made by researchers new to grant writing…..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24" y="-1"/>
            <a:ext cx="5966300" cy="3603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24" y="3501956"/>
            <a:ext cx="5966300" cy="33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25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4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9" y="685800"/>
            <a:ext cx="2685602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700" b="1" dirty="0">
                <a:solidFill>
                  <a:srgbClr val="FFFFFF"/>
                </a:solidFill>
              </a:rPr>
              <a:t>2. The significance of significance: the “so what? who cares?” factor.  </a:t>
            </a:r>
            <a:br>
              <a:rPr lang="en-US" sz="2700" b="1" dirty="0">
                <a:solidFill>
                  <a:srgbClr val="FFFFFF"/>
                </a:solidFill>
              </a:rPr>
            </a:br>
            <a:br>
              <a:rPr lang="en-US" sz="2700" b="1" dirty="0">
                <a:solidFill>
                  <a:srgbClr val="FFFFFF"/>
                </a:solidFill>
              </a:rPr>
            </a:br>
            <a:r>
              <a:rPr lang="en-US" sz="2700" b="1" dirty="0">
                <a:solidFill>
                  <a:srgbClr val="FFFFFF"/>
                </a:solidFill>
              </a:rPr>
              <a:t>Why do this research?</a:t>
            </a:r>
            <a:endParaRPr lang="en-US" sz="2700" dirty="0">
              <a:solidFill>
                <a:srgbClr val="FFFFFF"/>
              </a:solidFill>
            </a:endParaRPr>
          </a:p>
        </p:txBody>
      </p: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11F15978-461F-4E40-A6BD-96E2D8C2865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532572" y="685800"/>
          <a:ext cx="5521339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5912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554" y="4756638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MS PGothic" pitchFamily="34" charset="-128"/>
                <a:cs typeface="+mn-cs"/>
              </a:rPr>
              <a:t>What factors (except £) determine your choice when buying a phone or other bit of tech?</a:t>
            </a:r>
            <a:endParaRPr kumimoji="0" lang="en-US" sz="29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MS PGothic" pitchFamily="34" charset="-128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247505" y="307731"/>
            <a:ext cx="6607664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30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6EA963-24B9-3D80-950E-EB7F83285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56" y="523165"/>
            <a:ext cx="4740323" cy="2666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60A642-3A81-B6E3-BE27-A0B4307CA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7504" y="3517881"/>
            <a:ext cx="4740324" cy="2488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D6FBD1-9140-32E9-8016-9C5330454A87}"/>
              </a:ext>
            </a:extLst>
          </p:cNvPr>
          <p:cNvSpPr txBox="1"/>
          <p:nvPr/>
        </p:nvSpPr>
        <p:spPr>
          <a:xfrm>
            <a:off x="5194971" y="523165"/>
            <a:ext cx="3029803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 dirty="0">
                <a:latin typeface="+mn-lt"/>
              </a:rPr>
              <a:t>3. Degrees of Detail</a:t>
            </a:r>
          </a:p>
          <a:p>
            <a:endParaRPr lang="en-GB" sz="5400" dirty="0">
              <a:latin typeface="+mn-lt"/>
            </a:endParaRPr>
          </a:p>
          <a:p>
            <a:r>
              <a:rPr lang="en-GB" sz="3600" dirty="0">
                <a:latin typeface="+mn-lt"/>
                <a:ea typeface="MS PGothic"/>
              </a:rPr>
              <a:t>The second most common mistake… writing at the wrong level of detail….</a:t>
            </a:r>
            <a:endParaRPr lang="en-GB" sz="3600" dirty="0">
              <a:latin typeface="+mn-lt"/>
              <a:ea typeface="MS P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62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48383" y="1783959"/>
            <a:ext cx="379552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(For completeness)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The most serious mistake I see in research grant writing….</a:t>
            </a:r>
            <a:endParaRPr kumimoji="0" lang="en-US" sz="3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1622" r="2497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967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nish Nightmares">
            <a:extLst>
              <a:ext uri="{FF2B5EF4-FFF2-40B4-BE49-F238E27FC236}">
                <a16:creationId xmlns:a16="http://schemas.microsoft.com/office/drawing/2014/main" id="{D388E478-CA96-B9D4-9907-42868798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43" y="514533"/>
            <a:ext cx="7148682" cy="4753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A71DF-563B-96CC-4F2B-5B71094342FD}"/>
              </a:ext>
            </a:extLst>
          </p:cNvPr>
          <p:cNvSpPr txBox="1"/>
          <p:nvPr/>
        </p:nvSpPr>
        <p:spPr>
          <a:xfrm>
            <a:off x="1392487" y="5607083"/>
            <a:ext cx="6396159" cy="649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4. Promoting without boasting</a:t>
            </a:r>
          </a:p>
        </p:txBody>
      </p:sp>
    </p:spTree>
    <p:extLst>
      <p:ext uri="{BB962C8B-B14F-4D97-AF65-F5344CB8AC3E}">
        <p14:creationId xmlns:p14="http://schemas.microsoft.com/office/powerpoint/2010/main" val="253427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550" y="4769105"/>
            <a:ext cx="2275367" cy="985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1" y="2520750"/>
            <a:ext cx="2785622" cy="1034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246" y="5295510"/>
            <a:ext cx="2457200" cy="579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99" y="1069726"/>
            <a:ext cx="2735389" cy="1039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407" y="3227240"/>
            <a:ext cx="1378334" cy="1541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07" y="1069726"/>
            <a:ext cx="1142908" cy="1744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B0084F-C8C0-4D1B-BDC7-CF28BD2B7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9007" y="1074199"/>
            <a:ext cx="3187337" cy="1792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E67F4C-07E9-EE24-6A9C-51B4AD6BAC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7345" y="3084033"/>
            <a:ext cx="3138999" cy="1491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B58A8-18C1-98D2-07F7-75445D183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454" y="4016991"/>
            <a:ext cx="2520404" cy="22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50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01B5-F230-5DCF-244F-7F5B2E968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060D029-15AF-F4C2-60BF-8BFB62C56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r="3281" b="3"/>
          <a:stretch>
            <a:fillRect/>
          </a:stretch>
        </p:blipFill>
        <p:spPr bwMode="auto">
          <a:xfrm>
            <a:off x="4916067" y="458789"/>
            <a:ext cx="3908846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06E542-B86C-6213-13BB-D34BB9D522BD}"/>
              </a:ext>
            </a:extLst>
          </p:cNvPr>
          <p:cNvSpPr txBox="1"/>
          <p:nvPr/>
        </p:nvSpPr>
        <p:spPr bwMode="auto">
          <a:xfrm>
            <a:off x="325105" y="580203"/>
            <a:ext cx="3908758" cy="5375001"/>
          </a:xfrm>
          <a:prstGeom prst="rect">
            <a:avLst/>
          </a:prstGeom>
        </p:spPr>
        <p:txBody>
          <a:bodyPr vert="horz" lIns="0" tIns="216000" rIns="0" bIns="144000" numCol="1" rtlCol="0" anchor="t" anchorCtr="0" compatLnSpc="1">
            <a:prstTxWarp prst="textNoShape">
              <a:avLst/>
            </a:prstTxWarp>
            <a:normAutofit/>
          </a:bodyPr>
          <a:lstStyle/>
          <a:p>
            <a:pPr defTabSz="685800">
              <a:lnSpc>
                <a:spcPct val="90000"/>
              </a:lnSpc>
              <a:spcAft>
                <a:spcPts val="600"/>
              </a:spcAft>
            </a:pPr>
            <a:endParaRPr lang="en-US" sz="3300" dirty="0">
              <a:latin typeface="+mj-lt"/>
              <a:ea typeface="+mj-ea"/>
              <a:cs typeface="+mj-cs"/>
            </a:endParaRP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r>
              <a:rPr lang="en-US" sz="3300" dirty="0">
                <a:latin typeface="+mj-lt"/>
                <a:ea typeface="+mj-ea"/>
                <a:cs typeface="+mj-cs"/>
              </a:rPr>
              <a:t>Aristotle and the Golden Mean</a:t>
            </a: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endParaRPr lang="en-US" sz="3300" dirty="0">
              <a:latin typeface="+mj-lt"/>
              <a:ea typeface="+mj-ea"/>
              <a:cs typeface="+mj-cs"/>
            </a:endParaRP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r>
              <a:rPr lang="en-US" sz="3300" dirty="0">
                <a:latin typeface="+mj-lt"/>
                <a:ea typeface="+mj-ea"/>
                <a:cs typeface="+mj-cs"/>
              </a:rPr>
              <a:t>Modesty as a virtue</a:t>
            </a: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r>
              <a:rPr lang="en-US" sz="3300" dirty="0">
                <a:latin typeface="+mj-lt"/>
                <a:ea typeface="+mj-ea"/>
                <a:cs typeface="+mj-cs"/>
              </a:rPr>
              <a:t>Family, friends, colleagues who </a:t>
            </a:r>
            <a:r>
              <a:rPr lang="en-US" sz="3300">
                <a:latin typeface="+mj-lt"/>
                <a:ea typeface="+mj-ea"/>
                <a:cs typeface="+mj-cs"/>
              </a:rPr>
              <a:t>know  your many virtues</a:t>
            </a: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endParaRPr lang="en-US" sz="3300" dirty="0">
              <a:latin typeface="+mj-lt"/>
              <a:ea typeface="+mj-ea"/>
              <a:cs typeface="+mj-cs"/>
            </a:endParaRP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r>
              <a:rPr lang="en-US" sz="3300" dirty="0">
                <a:latin typeface="+mj-lt"/>
                <a:ea typeface="+mj-ea"/>
                <a:cs typeface="+mj-cs"/>
              </a:rPr>
              <a:t>Modesty as a </a:t>
            </a:r>
            <a:r>
              <a:rPr lang="en-US" sz="3300" i="1" dirty="0">
                <a:latin typeface="+mj-lt"/>
                <a:ea typeface="+mj-ea"/>
                <a:cs typeface="+mj-cs"/>
              </a:rPr>
              <a:t>vice</a:t>
            </a: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Strangers who do not</a:t>
            </a:r>
            <a:endParaRPr lang="en-US" sz="3300" dirty="0">
              <a:latin typeface="+mj-lt"/>
              <a:ea typeface="+mj-ea"/>
              <a:cs typeface="+mj-cs"/>
            </a:endParaRPr>
          </a:p>
          <a:p>
            <a:pPr defTabSz="685800">
              <a:lnSpc>
                <a:spcPct val="90000"/>
              </a:lnSpc>
              <a:spcAft>
                <a:spcPts val="600"/>
              </a:spcAft>
            </a:pPr>
            <a:endParaRPr lang="en-US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6552C-19A4-6031-040D-E4B8CDC7EA2E}"/>
              </a:ext>
            </a:extLst>
          </p:cNvPr>
          <p:cNvSpPr txBox="1"/>
          <p:nvPr/>
        </p:nvSpPr>
        <p:spPr bwMode="auto">
          <a:xfrm>
            <a:off x="4776423" y="6457018"/>
            <a:ext cx="3914639" cy="400982"/>
          </a:xfrm>
          <a:prstGeom prst="rect">
            <a:avLst/>
          </a:prstGeom>
        </p:spPr>
        <p:txBody>
          <a:bodyPr vert="horz" lIns="91440" tIns="45720" rIns="91440" bIns="0" numCol="1" rtlCol="0" anchorCtr="0" compatLnSpc="1">
            <a:prstTxWarp prst="textNoShape">
              <a:avLst/>
            </a:prstTxWarp>
            <a:norm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By After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+mn-ea"/>
              </a:rPr>
              <a:t>Lysippos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 - Jastrow (2006), Public Domain, https://commons.wikimedia.org/w/index.php?curid=1359807</a:t>
            </a:r>
          </a:p>
        </p:txBody>
      </p:sp>
      <p:sp>
        <p:nvSpPr>
          <p:cNvPr id="1031" name="Slide Number Placeholder 4">
            <a:extLst>
              <a:ext uri="{FF2B5EF4-FFF2-40B4-BE49-F238E27FC236}">
                <a16:creationId xmlns:a16="http://schemas.microsoft.com/office/drawing/2014/main" id="{26665C31-A6E3-C043-A26A-DBF4B857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</p:spPr>
        <p:txBody>
          <a:bodyPr/>
          <a:lstStyle/>
          <a:p>
            <a:pPr>
              <a:spcAft>
                <a:spcPts val="600"/>
              </a:spcAft>
            </a:pPr>
            <a:fld id="{820EACED-CA5D-B048-836B-BF30EF0E914A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65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8470CDC-B37D-120A-C3AD-619EA73BA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</p:spPr>
        <p:txBody>
          <a:bodyPr/>
          <a:lstStyle/>
          <a:p>
            <a:pPr>
              <a:spcAft>
                <a:spcPts val="600"/>
              </a:spcAft>
            </a:pPr>
            <a:fld id="{820EACED-CA5D-B048-836B-BF30EF0E914A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73416-F67B-9319-0891-BBDE86976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38" r="26537" b="-1"/>
          <a:stretch>
            <a:fillRect/>
          </a:stretch>
        </p:blipFill>
        <p:spPr>
          <a:xfrm>
            <a:off x="4916067" y="458789"/>
            <a:ext cx="3908846" cy="5761037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9307F3-8023-70EF-2495-4A6D3F187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05" y="1536379"/>
            <a:ext cx="4042664" cy="4683448"/>
          </a:xfrm>
        </p:spPr>
        <p:txBody>
          <a:bodyPr vert="horz" lIns="91440" tIns="45720" rIns="91440" bIns="0" rtlCol="0" anchor="t">
            <a:normAutofit/>
          </a:bodyPr>
          <a:lstStyle/>
          <a:p>
            <a:r>
              <a:rPr lang="en-US" dirty="0"/>
              <a:t>Excessive modesty is an offence against truth.. and science</a:t>
            </a:r>
          </a:p>
          <a:p>
            <a:r>
              <a:rPr lang="en-US" dirty="0"/>
              <a:t>Show, don’t tell – details and argument</a:t>
            </a:r>
          </a:p>
          <a:p>
            <a:r>
              <a:rPr lang="en-US" dirty="0"/>
              <a:t>Tell them why you’re telling them what you’re telling them</a:t>
            </a:r>
          </a:p>
          <a:p>
            <a:r>
              <a:rPr lang="en-US" dirty="0"/>
              <a:t>Don’t “Trump”</a:t>
            </a:r>
          </a:p>
          <a:p>
            <a:r>
              <a:rPr lang="en-US" dirty="0"/>
              <a:t>Avoid generic cut and paste text</a:t>
            </a:r>
          </a:p>
          <a:p>
            <a:r>
              <a:rPr lang="en-US" dirty="0"/>
              <a:t>Channel your inner lawyer</a:t>
            </a:r>
          </a:p>
          <a:p>
            <a:r>
              <a:rPr lang="en-US" dirty="0"/>
              <a:t>“… is designed to…”</a:t>
            </a:r>
          </a:p>
          <a:p>
            <a:r>
              <a:rPr lang="en-US" dirty="0"/>
              <a:t>Because of the Dunning-Kruger </a:t>
            </a:r>
            <a:r>
              <a:rPr lang="en-US"/>
              <a:t>effect, get</a:t>
            </a:r>
            <a:r>
              <a:rPr lang="en-US" dirty="0"/>
              <a:t> other people’s help</a:t>
            </a:r>
          </a:p>
          <a:p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8B3F1DCD-B09E-5325-B490-803F0197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58" y="342384"/>
            <a:ext cx="3908758" cy="900000"/>
          </a:xfrm>
        </p:spPr>
        <p:txBody>
          <a:bodyPr>
            <a:normAutofit fontScale="90000"/>
          </a:bodyPr>
          <a:lstStyle/>
          <a:p>
            <a:r>
              <a:rPr lang="en-US" dirty="0"/>
              <a:t>Practical suggestions</a:t>
            </a:r>
          </a:p>
        </p:txBody>
      </p:sp>
    </p:spTree>
    <p:extLst>
      <p:ext uri="{BB962C8B-B14F-4D97-AF65-F5344CB8AC3E}">
        <p14:creationId xmlns:p14="http://schemas.microsoft.com/office/powerpoint/2010/main" val="1666720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98C18E-F449-441D-0C19-BF95D771CA41}"/>
              </a:ext>
            </a:extLst>
          </p:cNvPr>
          <p:cNvSpPr txBox="1"/>
          <p:nvPr/>
        </p:nvSpPr>
        <p:spPr>
          <a:xfrm>
            <a:off x="480060" y="5576887"/>
            <a:ext cx="818388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latin typeface="+mn-lt"/>
                <a:ea typeface="+mj-ea"/>
                <a:cs typeface="+mj-cs"/>
              </a:rPr>
              <a:t>1. Interdisciplinary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189A1-FDA2-3E76-3386-013519FF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1460"/>
          <a:stretch>
            <a:fillRect/>
          </a:stretch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257966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0AFC86-323D-5BD8-3854-693DEA2C6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73351A-0408-54D4-E35E-E608E679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GB" sz="3500">
                <a:solidFill>
                  <a:srgbClr val="FFFFFF"/>
                </a:solidFill>
              </a:rPr>
              <a:t>Interdisciplinary Terminology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91C3D4E-AFF0-8684-3C33-D170265D4E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6810528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696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78EC8-575F-13E8-B591-3DA9DBCE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FFACF1-E1CB-C8CC-C865-22C9DDFC8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CE4584-2D6E-730B-D281-9839421DF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233C7D-CE8C-B871-7B02-3FD7DEBF7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4E3381-9850-BE8A-9B30-7E101AE6D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071368-7FA9-2757-3B10-6FD44C06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GB" sz="3500">
                <a:solidFill>
                  <a:srgbClr val="FFFFFF"/>
                </a:solidFill>
              </a:rPr>
              <a:t>Interdisciplinary Terminology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26DB44B-C034-8489-DD5B-8514B999A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673291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245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41BAE-1E53-E4FF-3BC0-FC239B92F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EBBDA7-ED4C-6517-AB24-A12BC435AB61}"/>
              </a:ext>
            </a:extLst>
          </p:cNvPr>
          <p:cNvSpPr txBox="1"/>
          <p:nvPr/>
        </p:nvSpPr>
        <p:spPr>
          <a:xfrm>
            <a:off x="480060" y="5576887"/>
            <a:ext cx="818388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latin typeface="+mn-lt"/>
                <a:ea typeface="+mj-ea"/>
                <a:cs typeface="+mj-cs"/>
              </a:rPr>
              <a:t>2</a:t>
            </a:r>
            <a:r>
              <a:rPr lang="en-US" sz="6000" dirty="0">
                <a:latin typeface="+mn-lt"/>
                <a:ea typeface="+mj-ea"/>
                <a:cs typeface="+mj-cs"/>
              </a:rPr>
              <a:t>. Interdisciplinary Research is </a:t>
            </a:r>
            <a:r>
              <a:rPr lang="en-US" sz="6000" i="1" dirty="0">
                <a:latin typeface="+mn-lt"/>
                <a:ea typeface="+mj-ea"/>
                <a:cs typeface="+mj-cs"/>
              </a:rPr>
              <a:t>Hard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9F724-EF51-DCA9-237F-E68D74F4B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" r="1666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59138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D8F8C-DD13-F30B-D697-693E6E664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fferent colored question marks">
            <a:extLst>
              <a:ext uri="{FF2B5EF4-FFF2-40B4-BE49-F238E27FC236}">
                <a16:creationId xmlns:a16="http://schemas.microsoft.com/office/drawing/2014/main" id="{8DAB9F71-192C-9728-D3F0-123C704649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46" r="39032"/>
          <a:stretch>
            <a:fillRect/>
          </a:stretch>
        </p:blipFill>
        <p:spPr>
          <a:xfrm>
            <a:off x="6056710" y="10"/>
            <a:ext cx="3087290" cy="6857990"/>
          </a:xfrm>
          <a:prstGeom prst="rect">
            <a:avLst/>
          </a:prstGeom>
          <a:noFill/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3F90CBB-1F5A-A0FA-D21C-0B16803CA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</p:spPr>
        <p:txBody>
          <a:bodyPr/>
          <a:lstStyle/>
          <a:p>
            <a:pPr>
              <a:spcAft>
                <a:spcPts val="600"/>
              </a:spcAft>
            </a:pPr>
            <a:fld id="{820EACED-CA5D-B048-836B-BF30EF0E914A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39E16-D7B6-16A2-ED8A-0A5B358FB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04" y="1088175"/>
            <a:ext cx="5394658" cy="513165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Academia is arranged into disciplines with their own gravitational pull</a:t>
            </a:r>
          </a:p>
          <a:p>
            <a:pPr lvl="1"/>
            <a:r>
              <a:rPr lang="en-GB" sz="2400" dirty="0"/>
              <a:t>Shared and agreed methods</a:t>
            </a:r>
          </a:p>
          <a:p>
            <a:pPr lvl="1"/>
            <a:r>
              <a:rPr lang="en-GB" sz="2400" dirty="0"/>
              <a:t>Common language, training, curriculum, and assumptions</a:t>
            </a:r>
          </a:p>
          <a:p>
            <a:pPr lvl="1"/>
            <a:r>
              <a:rPr lang="en-GB" sz="2400" dirty="0"/>
              <a:t>Mechanisms of status, support, and reward</a:t>
            </a:r>
          </a:p>
          <a:p>
            <a:pPr lvl="1"/>
            <a:r>
              <a:rPr lang="en-GB" sz="2400" dirty="0"/>
              <a:t>Organisational arrangements (universities and funders)</a:t>
            </a:r>
          </a:p>
          <a:p>
            <a:pPr lvl="1"/>
            <a:r>
              <a:rPr lang="en-GB" sz="2400" dirty="0"/>
              <a:t>Gatekeeping</a:t>
            </a:r>
          </a:p>
          <a:p>
            <a:r>
              <a:rPr lang="en-GB" sz="2400" dirty="0"/>
              <a:t>Working across disciplines - learning a new language. Knowing what questions to ask, and how to understand the answers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CA7302-C41F-BD90-217D-6AB2644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04" y="188174"/>
            <a:ext cx="5394658" cy="900000"/>
          </a:xfrm>
        </p:spPr>
        <p:txBody>
          <a:bodyPr anchor="t">
            <a:normAutofit fontScale="90000"/>
          </a:bodyPr>
          <a:lstStyle/>
          <a:p>
            <a:r>
              <a:rPr lang="en-GB" sz="2600" dirty="0"/>
              <a:t>Why is Interdisciplinary research </a:t>
            </a:r>
            <a:r>
              <a:rPr lang="en-GB" sz="2600" i="1" dirty="0"/>
              <a:t>hard</a:t>
            </a:r>
            <a:r>
              <a:rPr lang="en-GB" sz="2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4577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D9AB-0B26-D10B-B692-627CD586D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fferent colored question marks">
            <a:extLst>
              <a:ext uri="{FF2B5EF4-FFF2-40B4-BE49-F238E27FC236}">
                <a16:creationId xmlns:a16="http://schemas.microsoft.com/office/drawing/2014/main" id="{8016E76B-3936-E6FD-60CE-D498EE88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46" r="39032"/>
          <a:stretch>
            <a:fillRect/>
          </a:stretch>
        </p:blipFill>
        <p:spPr>
          <a:xfrm>
            <a:off x="6056710" y="10"/>
            <a:ext cx="3087290" cy="6857990"/>
          </a:xfrm>
          <a:prstGeom prst="rect">
            <a:avLst/>
          </a:prstGeom>
          <a:noFill/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5797ADF-7533-C924-853B-EB5224D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</p:spPr>
        <p:txBody>
          <a:bodyPr/>
          <a:lstStyle/>
          <a:p>
            <a:pPr>
              <a:spcAft>
                <a:spcPts val="600"/>
              </a:spcAft>
            </a:pPr>
            <a:fld id="{820EACED-CA5D-B048-836B-BF30EF0E914A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5F4B12-3340-1A32-797F-D1B1372AE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04" y="1088175"/>
            <a:ext cx="5394658" cy="5131652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Stars need to align: overlap of interest; a common problem, compatible motivations and priorities; aligned incentives, resources (time/££), personal chemistry. </a:t>
            </a:r>
          </a:p>
          <a:p>
            <a:r>
              <a:rPr lang="en-GB" sz="2400" dirty="0"/>
              <a:t>Requires up front investment/ commitment with no guaranteed return</a:t>
            </a:r>
          </a:p>
          <a:p>
            <a:r>
              <a:rPr lang="en-GB" sz="2400" dirty="0"/>
              <a:t>… because </a:t>
            </a:r>
            <a:r>
              <a:rPr lang="en-GB" sz="2400" strike="sngStrike" dirty="0"/>
              <a:t>monodisciplinary</a:t>
            </a:r>
            <a:r>
              <a:rPr lang="en-GB" sz="2400" dirty="0"/>
              <a:t> research is easier, quicker, less painful, more immediately productive, and still makes a huge contribution to knowledge.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71DBF-4505-C92E-BAA3-96236EC0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04" y="188174"/>
            <a:ext cx="5394658" cy="900000"/>
          </a:xfrm>
        </p:spPr>
        <p:txBody>
          <a:bodyPr anchor="t">
            <a:normAutofit fontScale="90000"/>
          </a:bodyPr>
          <a:lstStyle/>
          <a:p>
            <a:r>
              <a:rPr lang="en-GB" sz="2600" dirty="0"/>
              <a:t>Why is Interdisciplinary research </a:t>
            </a:r>
            <a:r>
              <a:rPr lang="en-GB" sz="2600" i="1" dirty="0"/>
              <a:t>hard</a:t>
            </a:r>
            <a:r>
              <a:rPr lang="en-GB" sz="2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8857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CB47A-E416-B24D-1BD6-9C29BFCFE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1914FF-C127-7B36-3447-C42B858AB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5F63B-22C2-EFBF-727B-D76F5401A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01837C-54C9-D1B2-CBFD-AF977CF5E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8590C9A-F54C-EE95-6EEF-4D2CA8936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0B83FD5-11EE-C70B-2A31-836FD022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578C178-BB56-B799-15EA-DC3F7D9B3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5B904A8-5097-CBA8-DBA3-DDAD24981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5154CBE-312D-3AC8-2BB0-1F2A3BFCD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0E360BC-0212-60B3-1407-4C3A86DA5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63FE67A-417E-D434-3149-B4059AF3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30" y="630936"/>
            <a:ext cx="4421293" cy="2087671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200" dirty="0">
                <a:solidFill>
                  <a:schemeClr val="bg1"/>
                </a:solidFill>
              </a:rPr>
              <a:t>Given that it’s hard, why are we bothering?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1792E3-965B-FD99-8CF9-FCC63D2C9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ABE3DD3-15EE-8000-27A2-2237AA3DA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4D8603B-5AD5-9825-700F-3B0008424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6EA1F60-5BFC-C83C-A695-7DC26AE64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64019AA-CDFC-404C-A32B-2FD8E8832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23C050-541B-4ACB-9D0A-FCAA84502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DEB8864-CDAE-E916-BDE3-F693508B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763CA4-084F-FB8F-A9A9-6BAA379BD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0713440-E5AC-9E88-7BB8-36F978273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6FC7760-FBED-CF91-921E-D5C3DD197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DE1A286-4CF5-6490-CF4C-D6EB703D8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C9CC12D-B01F-F895-C34B-3216E81C8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1764-B8AA-28FA-C023-57C37E1D1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29" y="3014474"/>
            <a:ext cx="4519743" cy="311503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 b="0" dirty="0">
                <a:solidFill>
                  <a:schemeClr val="bg1"/>
                </a:solidFill>
              </a:rPr>
              <a:t>Six (or four) magic words….</a:t>
            </a:r>
          </a:p>
          <a:p>
            <a:pPr defTabSz="914400"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 defTabSz="914400">
              <a:spcBef>
                <a:spcPts val="1000"/>
              </a:spcBef>
            </a:pP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80F605E-D97D-9991-04E5-C5BC96DDC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813" r="39312" b="-1"/>
          <a:stretch>
            <a:fillRect/>
          </a:stretch>
        </p:blipFill>
        <p:spPr>
          <a:xfrm>
            <a:off x="5096979" y="969893"/>
            <a:ext cx="3513583" cy="4684777"/>
          </a:xfrm>
          <a:prstGeom prst="rect">
            <a:avLst/>
          </a:prstGeom>
          <a:noFill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36F46DEA-57DA-18D8-2DE9-E7AE0461F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81884" y="1169749"/>
            <a:ext cx="304800" cy="322326"/>
            <a:chOff x="215328" y="-46937"/>
            <a:chExt cx="304800" cy="277384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12E49CA-16E8-A2B3-1A70-A5BCB70D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E474AFB-7049-166C-2FBE-401458F11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5161F4-F199-776B-EC67-C77ED71B0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94BA9F5-370B-EE4B-9C11-B2E4A0423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20A3067-B87F-4CC6-BFDE-4C89F705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48006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fld id="{820EACED-CA5D-B048-836B-BF30EF0E914A}" type="slidenum">
              <a:rPr lang="en-US" sz="1200" baseline="0">
                <a:solidFill>
                  <a:schemeClr val="bg1"/>
                </a:solidFill>
                <a:latin typeface="Calibri" panose="020F0502020204030204"/>
                <a:ea typeface="+mn-ea"/>
              </a:rPr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t>28</a:t>
            </a:fld>
            <a:endParaRPr lang="en-US" sz="1200" baseline="0">
              <a:solidFill>
                <a:schemeClr val="bg1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3430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1BE31-ECAD-7F7B-78C9-9535DF23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D6B3E7C-93C7-ABB5-ACDE-753C910BF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A15A05-AB2F-661F-808C-AC6C263BA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A74-88A6-3F60-5B16-DAB8AC547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FF7BB71-BE1F-F56B-101C-BA0C8E8C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90E9B0B-E0F9-35E1-E1CC-13B75E332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EE01E98-9F71-A350-5E2C-C79920344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FB02B4-484A-1360-879F-AA769E0B6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F75620F-2ECB-818C-A136-635695C74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4418B1-DB04-74C3-5B93-0690E5F48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D8E5F3D-BB6C-0293-BF4F-E23046CC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30" y="630936"/>
            <a:ext cx="4421293" cy="2087671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200" dirty="0">
                <a:solidFill>
                  <a:schemeClr val="bg1"/>
                </a:solidFill>
              </a:rPr>
              <a:t>Given that it’s hard, why are we bothering?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29B0BC-F48C-59B4-79DC-728F186FD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4350E4-7863-8277-829C-3046AD852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06B51E4-B763-BE8A-C30B-FA84ED224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ABEE1F-B0B8-9DDA-8C37-4F628922A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983945-6A40-D114-F81C-DEF5CFDDD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2A69964-B2A5-6230-EB87-ADF00AFC8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BA93AEB-9326-83C8-ACF4-C4C88EB40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0CD50AB-1A43-4EEB-05F1-623B35ABD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EE1E21-30A9-B074-F36E-C0F9303F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C501D4-F9AA-00CF-8560-1F804BED8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8ACAF2E-EE6A-129C-E090-8D8850AC5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A805E62-7FE4-EB5F-8D09-0D16D4036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E29093-C631-FB8C-6DFB-8ED302655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29" y="3014474"/>
            <a:ext cx="4519743" cy="311503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 b="0" dirty="0">
                <a:solidFill>
                  <a:schemeClr val="bg1"/>
                </a:solidFill>
              </a:rPr>
              <a:t>Six (or four) magic words….</a:t>
            </a:r>
          </a:p>
          <a:p>
            <a:pPr defTabSz="914400"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 defTabSz="914400">
              <a:spcBef>
                <a:spcPts val="1000"/>
              </a:spcBef>
            </a:pPr>
            <a:r>
              <a:rPr lang="en-US" sz="2400" b="0">
                <a:solidFill>
                  <a:schemeClr val="bg1"/>
                </a:solidFill>
              </a:rPr>
              <a:t>What are </a:t>
            </a:r>
            <a:r>
              <a:rPr lang="en-US" sz="2400">
                <a:solidFill>
                  <a:schemeClr val="bg1"/>
                </a:solidFill>
              </a:rPr>
              <a:t>we trying</a:t>
            </a:r>
            <a:r>
              <a:rPr lang="en-US" sz="2400" b="0">
                <a:solidFill>
                  <a:schemeClr val="bg1"/>
                </a:solidFill>
              </a:rPr>
              <a:t> to achieve?</a:t>
            </a:r>
          </a:p>
          <a:p>
            <a:pPr defTabSz="914400">
              <a:spcBef>
                <a:spcPts val="1000"/>
              </a:spcBef>
            </a:pP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b="0" dirty="0" err="1">
                <a:solidFill>
                  <a:schemeClr val="bg1"/>
                </a:solidFill>
              </a:rPr>
              <a:t>itä</a:t>
            </a:r>
            <a:r>
              <a:rPr lang="en-US" sz="2400" b="0" dirty="0">
                <a:solidFill>
                  <a:schemeClr val="bg1"/>
                </a:solidFill>
              </a:rPr>
              <a:t> me </a:t>
            </a:r>
            <a:r>
              <a:rPr lang="en-US" sz="2400" b="0" dirty="0" err="1">
                <a:solidFill>
                  <a:schemeClr val="bg1"/>
                </a:solidFill>
              </a:rPr>
              <a:t>yritämme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err="1">
                <a:solidFill>
                  <a:schemeClr val="bg1"/>
                </a:solidFill>
              </a:rPr>
              <a:t>saavuttaa</a:t>
            </a:r>
            <a:r>
              <a:rPr lang="en-US" sz="2400" b="0" dirty="0">
                <a:solidFill>
                  <a:schemeClr val="bg1"/>
                </a:solidFill>
              </a:rPr>
              <a:t>?</a:t>
            </a:r>
          </a:p>
          <a:p>
            <a:pPr defTabSz="914400">
              <a:spcBef>
                <a:spcPts val="1000"/>
              </a:spcBef>
            </a:pPr>
            <a:endParaRPr lang="en-GB" sz="2400" dirty="0">
              <a:solidFill>
                <a:schemeClr val="bg1"/>
              </a:solidFill>
            </a:endParaRPr>
          </a:p>
          <a:p>
            <a:pPr defTabSz="914400">
              <a:spcBef>
                <a:spcPts val="1000"/>
              </a:spcBef>
            </a:pPr>
            <a:r>
              <a:rPr lang="en-GB" sz="2400" dirty="0">
                <a:solidFill>
                  <a:schemeClr val="bg1"/>
                </a:solidFill>
              </a:rPr>
              <a:t>Is it an end in itself, or a means to an end? What are those ends?</a:t>
            </a:r>
            <a:endParaRPr lang="en-US" sz="2400" dirty="0">
              <a:solidFill>
                <a:schemeClr val="bg1"/>
              </a:solidFill>
            </a:endParaRPr>
          </a:p>
          <a:p>
            <a:pPr defTabSz="914400">
              <a:spcBef>
                <a:spcPts val="1000"/>
              </a:spcBef>
            </a:pP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18D321C-E4DC-72F6-6C23-A27C453AE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813" r="39312" b="-1"/>
          <a:stretch>
            <a:fillRect/>
          </a:stretch>
        </p:blipFill>
        <p:spPr>
          <a:xfrm>
            <a:off x="5096979" y="969893"/>
            <a:ext cx="3513583" cy="4684777"/>
          </a:xfrm>
          <a:prstGeom prst="rect">
            <a:avLst/>
          </a:prstGeom>
          <a:noFill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D2737AF-9026-48E3-7E7D-21380B77D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81884" y="1169749"/>
            <a:ext cx="304800" cy="322326"/>
            <a:chOff x="215328" y="-46937"/>
            <a:chExt cx="304800" cy="277384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5B9E585-15B3-E963-5F3B-87321F69C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8569963-EF8D-2B01-CD69-1DD4F44BB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F42F3BB-FD5B-B265-C2FA-BB9B3EFD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3939CB5-5D9F-68A8-E8A9-9C2F1DCD7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18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961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74DA3-F967-F2BB-196F-2C24E749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A1143F-AE82-7D9A-047A-52F4E56A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GB"/>
              <a:t>Given that it’s hard, why are we bothering?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47139D9-AE6F-5A28-55B7-3760E98F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138C20C-BF3A-4D45-85F1-2ECA32B47182}" type="datetime1">
              <a:rPr lang="en-US"/>
              <a:pPr>
                <a:spcAft>
                  <a:spcPts val="600"/>
                </a:spcAft>
              </a:pPr>
              <a:t>4/20/2026</a:t>
            </a:fld>
            <a:endParaRPr lang="en-GB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7845215-2D85-1477-DE88-6512558F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0EACED-CA5D-B048-836B-BF30EF0E914A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E862B77-8A3B-9A3A-4AD7-78DD541F8D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64436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6395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69024-11D5-CD63-A8A5-E756251F6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4995" y="6399212"/>
            <a:ext cx="539918" cy="197810"/>
          </a:xfrm>
        </p:spPr>
        <p:txBody>
          <a:bodyPr vert="horz" lIns="0" tIns="0" rIns="0" bIns="0" rtlCol="0" anchor="ctr">
            <a:normAutofit/>
          </a:bodyPr>
          <a:lstStyle/>
          <a:p>
            <a:pPr defTabSz="685800">
              <a:spcAft>
                <a:spcPts val="600"/>
              </a:spcAft>
            </a:pPr>
            <a:fld id="{820EACED-CA5D-B048-836B-BF30EF0E914A}" type="slidenum">
              <a:rPr lang="en-US"/>
              <a:pPr defTabSz="685800">
                <a:spcAft>
                  <a:spcPts val="600"/>
                </a:spcAft>
              </a:pPr>
              <a:t>31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90D477-3277-4D72-8148-C48AEA2C4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93" y="1125135"/>
            <a:ext cx="4181394" cy="41573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F748-884B-2FA6-F218-4BF032404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05" y="2333447"/>
            <a:ext cx="3908758" cy="3886380"/>
          </a:xfrm>
        </p:spPr>
        <p:txBody>
          <a:bodyPr vert="horz" lIns="91440" tIns="45720" rIns="91440" bIns="0" rtlCol="0">
            <a:normAutofit fontScale="77500" lnSpcReduction="20000"/>
          </a:bodyPr>
          <a:lstStyle/>
          <a:p>
            <a:r>
              <a:rPr lang="en-GB" sz="3200" dirty="0"/>
              <a:t>The Marriage of Convenience</a:t>
            </a:r>
          </a:p>
          <a:p>
            <a:r>
              <a:rPr lang="en-GB" sz="3200" dirty="0"/>
              <a:t>“Hitting psychology students with pendulums”</a:t>
            </a:r>
          </a:p>
          <a:p>
            <a:r>
              <a:rPr lang="en-GB" sz="3200" dirty="0"/>
              <a:t>What interests us &gt; what we’re experts in</a:t>
            </a:r>
          </a:p>
          <a:p>
            <a:r>
              <a:rPr lang="en-GB" sz="3200" dirty="0"/>
              <a:t>The Empty Middle</a:t>
            </a:r>
          </a:p>
          <a:p>
            <a:r>
              <a:rPr lang="en-GB" sz="3200" strike="sngStrike" dirty="0"/>
              <a:t>“Country and Western”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297CC-712F-308B-E72D-F6EDB82139C3}"/>
              </a:ext>
            </a:extLst>
          </p:cNvPr>
          <p:cNvSpPr txBox="1"/>
          <p:nvPr/>
        </p:nvSpPr>
        <p:spPr>
          <a:xfrm>
            <a:off x="5068845" y="5282498"/>
            <a:ext cx="3908758" cy="4503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en-GB" sz="1300" b="1" kern="1200" baseline="0" dirty="0">
                <a:latin typeface="+mj-lt"/>
                <a:ea typeface="+mn-ea"/>
                <a:cs typeface="+mn-cs"/>
              </a:rPr>
              <a:t>XKCD ‘Interdisciplinary’ https://xkcd.com/755/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5978B-7D47-9CB3-EBFE-2400016A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96" y="449142"/>
            <a:ext cx="3908758" cy="900000"/>
          </a:xfrm>
        </p:spPr>
        <p:txBody>
          <a:bodyPr vert="horz" lIns="0" tIns="216000" rIns="0" bIns="144000" rtlCol="0" anchor="t" anchorCtr="0">
            <a:noAutofit/>
          </a:bodyPr>
          <a:lstStyle/>
          <a:p>
            <a:r>
              <a:rPr lang="en-GB" sz="4400" dirty="0"/>
              <a:t>Ways it can fail or under-deliver</a:t>
            </a:r>
          </a:p>
        </p:txBody>
      </p:sp>
    </p:spTree>
    <p:extLst>
      <p:ext uri="{BB962C8B-B14F-4D97-AF65-F5344CB8AC3E}">
        <p14:creationId xmlns:p14="http://schemas.microsoft.com/office/powerpoint/2010/main" val="88276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FB492-9181-0692-6DD3-FCE9BBEF3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6BE871-EF8A-A3DE-4AA3-DCC15060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5089"/>
          </a:xfrm>
        </p:spPr>
        <p:txBody>
          <a:bodyPr anchor="ctr">
            <a:normAutofit/>
          </a:bodyPr>
          <a:lstStyle/>
          <a:p>
            <a:r>
              <a:rPr lang="en-GB" dirty="0"/>
              <a:t>3. How do we do more/better?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5B2172-A485-5D97-5918-DB248F4BB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276447"/>
            <a:ext cx="5312630" cy="49005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200" dirty="0"/>
              <a:t>Lower your expectations</a:t>
            </a:r>
          </a:p>
          <a:p>
            <a:r>
              <a:rPr lang="en-GB" sz="2200" dirty="0"/>
              <a:t>Use institutional mechanisms</a:t>
            </a:r>
          </a:p>
          <a:p>
            <a:r>
              <a:rPr lang="en-GB" sz="2200"/>
              <a:t>Look out for events or suggest some</a:t>
            </a:r>
            <a:endParaRPr lang="en-GB" sz="2200" dirty="0"/>
          </a:p>
          <a:p>
            <a:r>
              <a:rPr lang="en-GB" sz="2200" dirty="0"/>
              <a:t>Talk to colleagues already working in/with target discipline</a:t>
            </a:r>
          </a:p>
          <a:p>
            <a:r>
              <a:rPr lang="en-GB" sz="2200" dirty="0"/>
              <a:t>Don’t limit yourself to your own institution</a:t>
            </a:r>
          </a:p>
          <a:p>
            <a:r>
              <a:rPr lang="en-GB" sz="2200" dirty="0"/>
              <a:t>Don’t ask, don’t get</a:t>
            </a:r>
          </a:p>
          <a:p>
            <a:r>
              <a:rPr lang="en-GB" sz="2200" dirty="0"/>
              <a:t>Don’t instrumentalise other researchers…</a:t>
            </a:r>
          </a:p>
          <a:p>
            <a:r>
              <a:rPr lang="en-GB" sz="2200" dirty="0"/>
              <a:t>… have some idea what you want to achieve</a:t>
            </a:r>
          </a:p>
          <a:p>
            <a:r>
              <a:rPr lang="en-GB" sz="2200" dirty="0"/>
              <a:t>Hone your pitch </a:t>
            </a:r>
          </a:p>
          <a:p>
            <a:r>
              <a:rPr lang="en-GB" sz="2200" dirty="0"/>
              <a:t>Be comfortable with your ignorance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35A985-C99A-0DE1-99CA-A20DE1D691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023"/>
          <a:stretch>
            <a:fillRect/>
          </a:stretch>
        </p:blipFill>
        <p:spPr>
          <a:xfrm>
            <a:off x="5257800" y="900660"/>
            <a:ext cx="3886200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E6B7E0B9-FA60-A32C-D834-86E82AFC4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600"/>
              </a:spcAft>
              <a:defRPr/>
            </a:pPr>
            <a:fld id="{820EACED-CA5D-B048-836B-BF30EF0E914A}" type="slidenum">
              <a:rPr lang="en-US" baseline="0" smtClean="0"/>
              <a:pPr defTabSz="685800" fontAlgn="auto">
                <a:spcBef>
                  <a:spcPts val="0"/>
                </a:spcBef>
                <a:spcAft>
                  <a:spcPts val="600"/>
                </a:spcAft>
                <a:defRPr/>
              </a:pPr>
              <a:t>32</a:t>
            </a:fld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992548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7268-17C9-1427-94E5-CD4A733D6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3D81-A7C4-6219-AE53-BB02E101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GB"/>
              <a:t>Should I get more involved in interdisciplinary research?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03D500C-317B-B92B-EAFB-3FD753E67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GB"/>
              <a:t>Would you like to? How would that feel? What would it look like?</a:t>
            </a:r>
          </a:p>
          <a:p>
            <a:r>
              <a:rPr lang="en-GB"/>
              <a:t>What do you need?</a:t>
            </a:r>
          </a:p>
          <a:p>
            <a:r>
              <a:rPr lang="en-GB"/>
              <a:t>What could you contribute?</a:t>
            </a:r>
          </a:p>
          <a:p>
            <a:r>
              <a:rPr lang="en-GB"/>
              <a:t>Some expertise lends itself to IDR more than others</a:t>
            </a:r>
          </a:p>
          <a:p>
            <a:r>
              <a:rPr lang="en-GB"/>
              <a:t>Some topics/disciplines more suitable – inherent in some, unusual in others</a:t>
            </a:r>
          </a:p>
          <a:p>
            <a:r>
              <a:rPr lang="en-GB"/>
              <a:t>Some people are better communicators</a:t>
            </a:r>
          </a:p>
          <a:p>
            <a:r>
              <a:rPr lang="en-GB"/>
              <a:t>Six Magic Words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2EA437E-8541-AA65-793D-A10DA3F4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6C893CB-231A-426C-835E-7108FE67C849}" type="datetime1">
              <a:rPr lang="en-US"/>
              <a:pPr>
                <a:spcAft>
                  <a:spcPts val="600"/>
                </a:spcAft>
              </a:pPr>
              <a:t>4/20/2026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CEF7-785F-EBE3-AFC9-CEF509D9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600"/>
              </a:spcAft>
            </a:pPr>
            <a:fld id="{820EACED-CA5D-B048-836B-BF30EF0E914A}" type="slidenum">
              <a:rPr lang="en-US" baseline="0"/>
              <a:pPr defTabSz="685800" fontAlgn="auto">
                <a:spcBef>
                  <a:spcPts val="0"/>
                </a:spcBef>
                <a:spcAft>
                  <a:spcPts val="600"/>
                </a:spcAft>
              </a:pPr>
              <a:t>33</a:t>
            </a:fld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4084196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69F2CA-3D49-D11F-5422-B09ED93C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3100">
                <a:solidFill>
                  <a:srgbClr val="FFFFFF"/>
                </a:solidFill>
              </a:rPr>
              <a:t>4. Special considerations with interdisciplinary research applications</a:t>
            </a:r>
          </a:p>
        </p:txBody>
      </p:sp>
      <p:sp>
        <p:nvSpPr>
          <p:cNvPr id="8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F41EBFF-160D-DC0B-3283-3F75D695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2E969E5-2F2D-4D8C-9B0A-8A53504D523A}" type="datetime1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4/20/2026</a:t>
            </a:fld>
            <a:endParaRPr lang="en-GB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077A06-7AF7-2EE4-DAF8-FFD3DD2F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4" y="518400"/>
            <a:ext cx="3578706" cy="5837949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Everything I’ve already said, but more so…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Who are you writing for?</a:t>
            </a:r>
          </a:p>
          <a:p>
            <a:pPr lvl="1"/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Difficulty in finding reviewers</a:t>
            </a:r>
          </a:p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The Significance of Significance</a:t>
            </a:r>
          </a:p>
          <a:p>
            <a:pPr lvl="1"/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What does it do? -&gt; How does it work?</a:t>
            </a:r>
          </a:p>
          <a:p>
            <a:pPr lvl="1"/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Locating and stressing the novelty/contribution</a:t>
            </a:r>
          </a:p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Degrees of Detail</a:t>
            </a:r>
          </a:p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Promoting without Boasting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Also</a:t>
            </a:r>
          </a:p>
          <a:p>
            <a:r>
              <a:rPr lang="en-US" sz="1700" dirty="0">
                <a:solidFill>
                  <a:schemeClr val="tx1">
                    <a:alpha val="80000"/>
                  </a:schemeClr>
                </a:solidFill>
              </a:rPr>
              <a:t>Appropriate funders/schemes</a:t>
            </a:r>
          </a:p>
        </p:txBody>
      </p:sp>
      <p:sp>
        <p:nvSpPr>
          <p:cNvPr id="8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B14B36-8555-69CB-8424-FAF5B9E9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defTabSz="685800" fontAlgn="auto">
              <a:spcBef>
                <a:spcPts val="0"/>
              </a:spcBef>
              <a:spcAft>
                <a:spcPts val="600"/>
              </a:spcAft>
              <a:defRPr/>
            </a:pPr>
            <a:fld id="{820EACED-CA5D-B048-836B-BF30EF0E914A}" type="slidenum">
              <a:rPr lang="en-US" baseline="0">
                <a:solidFill>
                  <a:schemeClr val="tx1">
                    <a:alpha val="60000"/>
                  </a:schemeClr>
                </a:solidFill>
              </a:rPr>
              <a:pPr defTabSz="685800" fontAlgn="auto">
                <a:spcBef>
                  <a:spcPts val="0"/>
                </a:spcBef>
                <a:spcAft>
                  <a:spcPts val="600"/>
                </a:spcAft>
                <a:defRPr/>
              </a:pPr>
              <a:t>34</a:t>
            </a:fld>
            <a:endParaRPr lang="en-US" baseline="0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698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636814"/>
            <a:ext cx="8229600" cy="5489349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Further reading: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dirty="0"/>
              <a:t>Everything I’ve written on grant-getting</a:t>
            </a:r>
          </a:p>
          <a:p>
            <a:pPr marL="0" indent="0">
              <a:buNone/>
            </a:pPr>
            <a:r>
              <a:rPr lang="en-GB" sz="2000" dirty="0">
                <a:hlinkClick r:id="rId3"/>
              </a:rPr>
              <a:t>http://socialscienceresearchfunding.co.uk/?cat=16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Follow me on Bluesky @cash4questions</a:t>
            </a:r>
          </a:p>
          <a:p>
            <a:pPr marL="0" indent="0">
              <a:buNone/>
            </a:pPr>
            <a:r>
              <a:rPr lang="en-GB" sz="2000" dirty="0">
                <a:hlinkClick r:id="rId4"/>
              </a:rPr>
              <a:t>https://www.linkedin.com/in/adamgolberg/</a:t>
            </a:r>
            <a:endParaRPr lang="en-GB" sz="2000">
              <a:ea typeface="Calibri"/>
              <a:cs typeface="Calibri"/>
            </a:endParaRPr>
          </a:p>
          <a:p>
            <a:pPr marL="0" indent="0">
              <a:buNone/>
            </a:pPr>
            <a:endParaRPr lang="en-GB" sz="2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 dirty="0">
                <a:ea typeface="+mn-lt"/>
                <a:cs typeface="+mn-lt"/>
              </a:rPr>
              <a:t>Funding </a:t>
            </a:r>
            <a:r>
              <a:rPr lang="en-GB" sz="2000">
                <a:ea typeface="+mn-lt"/>
                <a:cs typeface="+mn-lt"/>
              </a:rPr>
              <a:t>Insight</a:t>
            </a:r>
            <a:endParaRPr lang="en-GB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800" dirty="0">
                <a:ea typeface="+mn-lt"/>
                <a:cs typeface="+mn-lt"/>
                <a:hlinkClick r:id="rId5"/>
              </a:rPr>
              <a:t>https://www.researchprofessionalnews.com/category/world/world-funding-insight/</a:t>
            </a:r>
            <a:endParaRPr lang="en-GB" sz="1800" dirty="0"/>
          </a:p>
          <a:p>
            <a:pPr marL="0" indent="0">
              <a:buNone/>
            </a:pPr>
            <a:endParaRPr lang="en-GB" sz="18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>
                <a:ea typeface="Calibri"/>
                <a:cs typeface="Calibri"/>
              </a:rPr>
              <a:t>David Karlin </a:t>
            </a:r>
            <a:r>
              <a:rPr lang="en-GB" sz="2000" dirty="0">
                <a:ea typeface="Calibri"/>
                <a:cs typeface="Calibri"/>
                <a:hlinkClick r:id="rId6"/>
              </a:rPr>
              <a:t>https</a:t>
            </a:r>
            <a:r>
              <a:rPr lang="en-GB" sz="2000" dirty="0">
                <a:ea typeface="+mn-lt"/>
                <a:cs typeface="+mn-lt"/>
                <a:hlinkClick r:id="rId6"/>
              </a:rPr>
              <a:t>://moretime4research.com/</a:t>
            </a:r>
            <a:endParaRPr lang="en-GB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000">
                <a:ea typeface="+mn-lt"/>
                <a:cs typeface="+mn-lt"/>
              </a:rPr>
              <a:t>Research Whisperers   </a:t>
            </a:r>
            <a:r>
              <a:rPr lang="en-GB" sz="2000" dirty="0">
                <a:ea typeface="+mn-lt"/>
                <a:cs typeface="+mn-lt"/>
                <a:hlinkClick r:id="rId7"/>
              </a:rPr>
              <a:t>https://researchwhisperer.org/</a:t>
            </a:r>
            <a:endParaRPr lang="en-GB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304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F2A729-880A-9AC3-9935-3283E699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826349-629F-E0ED-BDE9-5C48E36E1B16}"/>
              </a:ext>
            </a:extLst>
          </p:cNvPr>
          <p:cNvSpPr txBox="1"/>
          <p:nvPr/>
        </p:nvSpPr>
        <p:spPr>
          <a:xfrm>
            <a:off x="5059971" y="600364"/>
            <a:ext cx="3483937" cy="431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800" baseline="0" dirty="0">
                <a:solidFill>
                  <a:prstClr val="white"/>
                </a:solidFill>
                <a:latin typeface="Calibri"/>
              </a:rPr>
              <a:t>TL:DR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800" baseline="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800" baseline="0" dirty="0">
                <a:solidFill>
                  <a:prstClr val="white"/>
                </a:solidFill>
                <a:latin typeface="Calibri"/>
                <a:ea typeface="MS PGothic"/>
              </a:rPr>
              <a:t>If you remember nothing else that I’ve said…</a:t>
            </a:r>
            <a:endParaRPr lang="en-US" sz="3800" baseline="0" dirty="0">
              <a:solidFill>
                <a:prstClr val="white"/>
              </a:solidFill>
              <a:latin typeface="Calibri"/>
              <a:ea typeface="MS PGothic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800" baseline="0" dirty="0">
              <a:solidFill>
                <a:prstClr val="white"/>
              </a:solidFill>
              <a:latin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800" baseline="0">
                <a:solidFill>
                  <a:prstClr val="white"/>
                </a:solidFill>
                <a:latin typeface="Calibri"/>
                <a:ea typeface="MS PGothic"/>
              </a:rPr>
              <a:t>… remember not </a:t>
            </a:r>
            <a:r>
              <a:rPr lang="en-US" sz="3800" baseline="0" dirty="0">
                <a:solidFill>
                  <a:prstClr val="white"/>
                </a:solidFill>
                <a:latin typeface="Calibri"/>
                <a:ea typeface="MS PGothic"/>
              </a:rPr>
              <a:t>to be Gollum.</a:t>
            </a:r>
            <a:endParaRPr lang="en-US" sz="3800" baseline="0" dirty="0">
              <a:solidFill>
                <a:prstClr val="white"/>
              </a:solidFill>
              <a:latin typeface="Calibri"/>
              <a:ea typeface="MS PGothic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800" baseline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2CECE6-D438-3551-270D-CCCA373F0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5672D3-2308-0FA1-4957-90F776CBEB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1622" r="2497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DACAC8-0083-4710-3EB2-2B089AEAABF8}"/>
              </a:ext>
            </a:extLst>
          </p:cNvPr>
          <p:cNvSpPr txBox="1"/>
          <p:nvPr/>
        </p:nvSpPr>
        <p:spPr>
          <a:xfrm>
            <a:off x="3680692" y="5347855"/>
            <a:ext cx="5306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+mn-lt"/>
              </a:rPr>
              <a:t>Questions?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514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002" y="743459"/>
            <a:ext cx="7608772" cy="6450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/>
              <a:t>Research Services - Research Funding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921" y="1731388"/>
            <a:ext cx="2497823" cy="1187444"/>
          </a:xfrm>
          <a:prstGeom prst="rect">
            <a:avLst/>
          </a:prstGeom>
          <a:solidFill>
            <a:srgbClr val="004A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baseline="0">
                <a:solidFill>
                  <a:prstClr val="white"/>
                </a:solidFill>
                <a:latin typeface="Aptos" panose="02110004020202020204"/>
              </a:rPr>
              <a:t>Faculties of Science &amp; Technology + ESO Centre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u="sng" baseline="0">
                <a:solidFill>
                  <a:prstClr val="white"/>
                </a:solidFill>
                <a:latin typeface="Aptos" panose="02110004020202020204"/>
              </a:rPr>
              <a:t>Visiting address:</a:t>
            </a:r>
            <a:r>
              <a:rPr lang="en-US" sz="1350" baseline="0">
                <a:solidFill>
                  <a:prstClr val="white"/>
                </a:solidFill>
                <a:latin typeface="Aptos" panose="02110004020202020204"/>
              </a:rPr>
              <a:t> Signum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3862" y="1739844"/>
            <a:ext cx="2497823" cy="1169944"/>
          </a:xfrm>
          <a:prstGeom prst="rect">
            <a:avLst/>
          </a:prstGeom>
          <a:solidFill>
            <a:srgbClr val="004A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baseline="0">
                <a:solidFill>
                  <a:prstClr val="white"/>
                </a:solidFill>
                <a:latin typeface="Aptos" panose="02110004020202020204"/>
              </a:rPr>
              <a:t>Faculty of Medicine, PET Centre &amp; Turku Bioscience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u="sng" baseline="0">
                <a:solidFill>
                  <a:prstClr val="white"/>
                </a:solidFill>
                <a:latin typeface="Aptos" panose="02110004020202020204"/>
              </a:rPr>
              <a:t>Visiting address:</a:t>
            </a:r>
            <a:r>
              <a:rPr lang="en-US" sz="1350" baseline="0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en-US" sz="1350" baseline="0" err="1">
                <a:solidFill>
                  <a:prstClr val="white"/>
                </a:solidFill>
                <a:latin typeface="Aptos" panose="02110004020202020204"/>
              </a:rPr>
              <a:t>Medisiina</a:t>
            </a:r>
            <a:r>
              <a:rPr lang="en-US" sz="1350" baseline="0">
                <a:solidFill>
                  <a:prstClr val="white"/>
                </a:solidFill>
                <a:latin typeface="Aptos" panose="02110004020202020204"/>
              </a:rPr>
              <a:t> C7</a:t>
            </a:r>
            <a:endParaRPr lang="en-US" sz="1350" baseline="0">
              <a:solidFill>
                <a:prstClr val="white"/>
              </a:solidFill>
              <a:latin typeface="Aptos" panose="02110004020202020204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4804" y="1727797"/>
            <a:ext cx="2497823" cy="1182971"/>
          </a:xfrm>
          <a:prstGeom prst="rect">
            <a:avLst/>
          </a:prstGeom>
          <a:solidFill>
            <a:srgbClr val="004A4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baseline="0">
                <a:solidFill>
                  <a:prstClr val="white"/>
                </a:solidFill>
                <a:latin typeface="Aptos" panose="02110004020202020204"/>
              </a:rPr>
              <a:t>Faculties of Humanities, Social Sciences, Law, Education, Turku School of Economics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u="sng" baseline="0">
                <a:solidFill>
                  <a:prstClr val="white"/>
                </a:solidFill>
                <a:latin typeface="Aptos" panose="02110004020202020204"/>
              </a:rPr>
              <a:t>Visiting address:</a:t>
            </a:r>
            <a:r>
              <a:rPr lang="en-US" sz="1350" baseline="0">
                <a:solidFill>
                  <a:prstClr val="white"/>
                </a:solidFill>
                <a:latin typeface="Aptos" panose="02110004020202020204"/>
              </a:rPr>
              <a:t> Signum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" r="4090" b="11256"/>
          <a:stretch/>
        </p:blipFill>
        <p:spPr>
          <a:xfrm>
            <a:off x="7208857" y="3065053"/>
            <a:ext cx="594000" cy="731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1658" y="5090681"/>
            <a:ext cx="109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Hannu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Hotti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63426" y="3797913"/>
            <a:ext cx="105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Maria Maunula [Team leader]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05815" y="3803168"/>
            <a:ext cx="10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Lauri Keskinen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[Team leader]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6370" y="5081867"/>
            <a:ext cx="84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Kirsi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Kanerva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2921" y="1421071"/>
            <a:ext cx="8359706" cy="225257"/>
          </a:xfrm>
          <a:prstGeom prst="rect">
            <a:avLst/>
          </a:prstGeom>
          <a:solidFill>
            <a:srgbClr val="004A43"/>
          </a:solidFill>
          <a:ln>
            <a:solidFill>
              <a:srgbClr val="FA740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aseline="0">
                <a:solidFill>
                  <a:prstClr val="white"/>
                </a:solidFill>
                <a:latin typeface="Aptos" panose="02110004020202020204"/>
              </a:rPr>
              <a:t>Pre-award team</a:t>
            </a:r>
            <a:endParaRPr lang="en-US" sz="1350" spc="450" baseline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EF3DC4-C9F6-994D-9E46-B05F45D0254A}"/>
              </a:ext>
            </a:extLst>
          </p:cNvPr>
          <p:cNvSpPr txBox="1"/>
          <p:nvPr/>
        </p:nvSpPr>
        <p:spPr>
          <a:xfrm>
            <a:off x="6127203" y="5075794"/>
            <a:ext cx="1255160" cy="2077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 dirty="0">
                <a:solidFill>
                  <a:prstClr val="black"/>
                </a:solidFill>
                <a:latin typeface="Aptos" panose="02110004020202020204"/>
                <a:ea typeface="Calibri"/>
                <a:cs typeface="Calibri"/>
              </a:rPr>
              <a:t>TBA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E156D0-0C2B-D64B-8BDE-84931F6C626F}"/>
              </a:ext>
            </a:extLst>
          </p:cNvPr>
          <p:cNvSpPr txBox="1"/>
          <p:nvPr/>
        </p:nvSpPr>
        <p:spPr>
          <a:xfrm>
            <a:off x="4652538" y="5073818"/>
            <a:ext cx="11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Tiia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Forsström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4E8E12-ACC7-C749-9BD5-934EB7C52345}"/>
              </a:ext>
            </a:extLst>
          </p:cNvPr>
          <p:cNvSpPr/>
          <p:nvPr/>
        </p:nvSpPr>
        <p:spPr>
          <a:xfrm>
            <a:off x="973970" y="5447508"/>
            <a:ext cx="8027152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50" b="1" baseline="0" dirty="0">
              <a:solidFill>
                <a:prstClr val="black"/>
              </a:solidFill>
              <a:latin typeface="Arial" panose="020B0604020202020204"/>
              <a:ea typeface="+mn-e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baseline="0" dirty="0">
                <a:solidFill>
                  <a:srgbClr val="004A43"/>
                </a:solidFill>
                <a:latin typeface="Aptos" panose="02110004020202020204"/>
                <a:ea typeface="+mn-ea"/>
              </a:rPr>
              <a:t>E-mail: </a:t>
            </a:r>
            <a:r>
              <a:rPr lang="en-GB" sz="1050" b="1" baseline="0" dirty="0">
                <a:solidFill>
                  <a:srgbClr val="004A43"/>
                </a:solidFill>
                <a:latin typeface="Aptos" panose="02110004020202020204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tutkimuspalvelut@utu.fi</a:t>
            </a:r>
            <a:r>
              <a:rPr lang="en-GB" sz="1050" b="1" baseline="0" dirty="0">
                <a:solidFill>
                  <a:srgbClr val="004A43"/>
                </a:solidFill>
                <a:latin typeface="Aptos" panose="02110004020202020204"/>
                <a:ea typeface="+mn-ea"/>
              </a:rPr>
              <a:t> </a:t>
            </a:r>
            <a:r>
              <a:rPr lang="en-GB" sz="1050" b="1" baseline="0" dirty="0">
                <a:solidFill>
                  <a:srgbClr val="004A43"/>
                </a:solidFill>
                <a:latin typeface="Aptos" panose="02110004020202020204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/researchservices@utu.fi</a:t>
            </a:r>
            <a:endParaRPr lang="en-GB" sz="1050" b="1" baseline="0" dirty="0">
              <a:solidFill>
                <a:srgbClr val="004A43"/>
              </a:solidFill>
              <a:latin typeface="Aptos" panose="02110004020202020204"/>
              <a:ea typeface="+mn-e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50" b="1" baseline="0" dirty="0">
              <a:solidFill>
                <a:prstClr val="black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A07A2D-6657-7756-526C-F91F4ADE61BB}"/>
              </a:ext>
            </a:extLst>
          </p:cNvPr>
          <p:cNvSpPr txBox="1"/>
          <p:nvPr/>
        </p:nvSpPr>
        <p:spPr>
          <a:xfrm>
            <a:off x="1889604" y="5081867"/>
            <a:ext cx="135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Reima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Helminen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5F84D-1891-BA5A-2FD4-96F00583A0E0}"/>
              </a:ext>
            </a:extLst>
          </p:cNvPr>
          <p:cNvSpPr txBox="1"/>
          <p:nvPr/>
        </p:nvSpPr>
        <p:spPr>
          <a:xfrm>
            <a:off x="3297486" y="5084536"/>
            <a:ext cx="105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Marika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Karikoski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03816-713A-7165-6B1A-1C2F372AEBB7}"/>
              </a:ext>
            </a:extLst>
          </p:cNvPr>
          <p:cNvSpPr txBox="1"/>
          <p:nvPr/>
        </p:nvSpPr>
        <p:spPr>
          <a:xfrm>
            <a:off x="1140194" y="3803168"/>
            <a:ext cx="96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Suvi Hentilä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[Team leader]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521DB-71E2-B214-3B4E-B98E1511FCCE}"/>
              </a:ext>
            </a:extLst>
          </p:cNvPr>
          <p:cNvSpPr txBox="1"/>
          <p:nvPr/>
        </p:nvSpPr>
        <p:spPr>
          <a:xfrm>
            <a:off x="7639045" y="5084253"/>
            <a:ext cx="102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Auli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0">
                <a:solidFill>
                  <a:prstClr val="black"/>
                </a:solidFill>
                <a:latin typeface="Aptos" panose="02110004020202020204"/>
                <a:ea typeface="+mn-ea"/>
                <a:cs typeface="Calibri" panose="020F0502020204030204" pitchFamily="34" charset="0"/>
              </a:rPr>
              <a:t>Bläuer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87AF6F-D94C-4A70-2A97-B7A641757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96" t="5798" r="-44" b="5798"/>
          <a:stretch/>
        </p:blipFill>
        <p:spPr>
          <a:xfrm>
            <a:off x="379970" y="4383140"/>
            <a:ext cx="594000" cy="731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A7BD8E-6E12-53EE-EB2D-C8ED19B442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65" t="5056" r="10192" b="31934"/>
          <a:stretch/>
        </p:blipFill>
        <p:spPr>
          <a:xfrm>
            <a:off x="1300378" y="4363394"/>
            <a:ext cx="592639" cy="7323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626E91-950A-596A-FC28-50B342AF86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29" r="12429" b="7439"/>
          <a:stretch/>
        </p:blipFill>
        <p:spPr>
          <a:xfrm>
            <a:off x="2276744" y="4376984"/>
            <a:ext cx="594000" cy="731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70CEE4-AE27-0604-0F37-E3066AC57B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10" t="8948" r="1810" b="2406"/>
          <a:stretch/>
        </p:blipFill>
        <p:spPr>
          <a:xfrm>
            <a:off x="4938944" y="4371126"/>
            <a:ext cx="594000" cy="731700"/>
          </a:xfrm>
          <a:prstGeom prst="rect">
            <a:avLst/>
          </a:prstGeom>
        </p:spPr>
      </p:pic>
      <p:pic>
        <p:nvPicPr>
          <p:cNvPr id="1026" name="Picture 2" descr="Suvi Hentilä - Senior Grant Writer - Turun yliopisto - University of Turku  | LinkedIn">
            <a:extLst>
              <a:ext uri="{FF2B5EF4-FFF2-40B4-BE49-F238E27FC236}">
                <a16:creationId xmlns:a16="http://schemas.microsoft.com/office/drawing/2014/main" id="{39B73836-1225-FC6F-A36A-EEAED60BE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t="1658" r="10130" b="8303"/>
          <a:stretch/>
        </p:blipFill>
        <p:spPr bwMode="auto">
          <a:xfrm>
            <a:off x="1324832" y="3063150"/>
            <a:ext cx="594000" cy="7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äyttäjän valokuva">
            <a:extLst>
              <a:ext uri="{FF2B5EF4-FFF2-40B4-BE49-F238E27FC236}">
                <a16:creationId xmlns:a16="http://schemas.microsoft.com/office/drawing/2014/main" id="{25CCD489-3C37-F7D0-974E-2FB670A23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9785" r="32246" b="3377"/>
          <a:stretch/>
        </p:blipFill>
        <p:spPr bwMode="auto">
          <a:xfrm>
            <a:off x="4320387" y="3114823"/>
            <a:ext cx="594000" cy="7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F3B966-5D44-096E-B047-2A2619A86F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9435" y="808016"/>
            <a:ext cx="1844566" cy="679577"/>
          </a:xfrm>
          <a:prstGeom prst="rect">
            <a:avLst/>
          </a:prstGeom>
        </p:spPr>
      </p:pic>
      <p:pic>
        <p:nvPicPr>
          <p:cNvPr id="15" name="Picture 14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1E3EF9C6-F399-E431-C155-0648AB65E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67641" y="4361428"/>
            <a:ext cx="593998" cy="741398"/>
          </a:xfrm>
          <a:prstGeom prst="rect">
            <a:avLst/>
          </a:prstGeom>
        </p:spPr>
      </p:pic>
      <p:pic>
        <p:nvPicPr>
          <p:cNvPr id="17" name="Picture 16" descr="A person with blonde hair wearing a black hoodie&#10;&#10;AI-generated content may be incorrect.">
            <a:extLst>
              <a:ext uri="{FF2B5EF4-FFF2-40B4-BE49-F238E27FC236}">
                <a16:creationId xmlns:a16="http://schemas.microsoft.com/office/drawing/2014/main" id="{D7545BC7-DDFA-788A-3A7E-75E656B78F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9290" y="4322872"/>
            <a:ext cx="600075" cy="785813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30D596F-8D9F-4712-85E5-6967D30B4632}"/>
              </a:ext>
            </a:extLst>
          </p:cNvPr>
          <p:cNvCxnSpPr>
            <a:cxnSpLocks/>
          </p:cNvCxnSpPr>
          <p:nvPr/>
        </p:nvCxnSpPr>
        <p:spPr>
          <a:xfrm>
            <a:off x="3086100" y="1739844"/>
            <a:ext cx="0" cy="3718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955EE5C-6DA3-40EC-A4AD-20FB329BC961}"/>
              </a:ext>
            </a:extLst>
          </p:cNvPr>
          <p:cNvCxnSpPr>
            <a:cxnSpLocks/>
          </p:cNvCxnSpPr>
          <p:nvPr/>
        </p:nvCxnSpPr>
        <p:spPr>
          <a:xfrm>
            <a:off x="6017039" y="1739844"/>
            <a:ext cx="0" cy="3718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78B605-777D-A7B2-01A3-33D1899C77CB}"/>
              </a:ext>
            </a:extLst>
          </p:cNvPr>
          <p:cNvSpPr txBox="1"/>
          <p:nvPr/>
        </p:nvSpPr>
        <p:spPr>
          <a:xfrm>
            <a:off x="4891142" y="5457856"/>
            <a:ext cx="37213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aseline="0" dirty="0">
                <a:solidFill>
                  <a:prstClr val="black"/>
                </a:solidFill>
                <a:latin typeface="Aptos" panose="02110004020202020204"/>
                <a:ea typeface="+mn-ea"/>
              </a:rPr>
              <a:t>For </a:t>
            </a:r>
            <a:r>
              <a:rPr lang="en-US" sz="1350" baseline="0" dirty="0" err="1">
                <a:solidFill>
                  <a:prstClr val="black"/>
                </a:solidFill>
                <a:latin typeface="Aptos" panose="02110004020202020204"/>
                <a:ea typeface="+mn-ea"/>
              </a:rPr>
              <a:t>InFlames</a:t>
            </a:r>
            <a:r>
              <a:rPr lang="en-US" sz="1350" baseline="0" dirty="0">
                <a:solidFill>
                  <a:prstClr val="black"/>
                </a:solidFill>
                <a:latin typeface="Aptos" panose="02110004020202020204"/>
                <a:ea typeface="+mn-ea"/>
              </a:rPr>
              <a:t> also Jarkko Koivunen and Joe Hettinger</a:t>
            </a:r>
            <a:endParaRPr lang="fi-FI" sz="1350" baseline="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sp>
        <p:nvSpPr>
          <p:cNvPr id="14" name="AutoShape 2" descr="Käyttäjän valokuva">
            <a:extLst>
              <a:ext uri="{FF2B5EF4-FFF2-40B4-BE49-F238E27FC236}">
                <a16:creationId xmlns:a16="http://schemas.microsoft.com/office/drawing/2014/main" id="{0DDF9237-4122-2C0A-23F8-126EB7C715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i-FI" sz="1350" baseline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pic>
        <p:nvPicPr>
          <p:cNvPr id="25" name="Graphic 24" descr="Call center with solid fill">
            <a:extLst>
              <a:ext uri="{FF2B5EF4-FFF2-40B4-BE49-F238E27FC236}">
                <a16:creationId xmlns:a16="http://schemas.microsoft.com/office/drawing/2014/main" id="{53C50974-F4BF-29AA-9B4E-E18EB74034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12906" y="442288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5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3DFD4-9E19-2C72-1E5F-FE4DEAFD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services for application phase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7B2A0-8472-98C7-74CF-4A3F294F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47365"/>
            <a:ext cx="7886700" cy="35426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Brother"/>
              </a:rPr>
              <a:t>We offer support for a variety of funding applications for UTU researchers after completion of PHD, including:​​​</a:t>
            </a:r>
            <a:br>
              <a:rPr lang="en-US" b="0" i="0" dirty="0">
                <a:solidFill>
                  <a:srgbClr val="000000"/>
                </a:solidFill>
                <a:effectLst/>
                <a:latin typeface="Brother"/>
              </a:rPr>
            </a:br>
            <a:endParaRPr lang="en-US" b="0" i="0" dirty="0">
              <a:solidFill>
                <a:srgbClr val="000000"/>
              </a:solidFill>
              <a:effectLst/>
              <a:latin typeface="Broth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Brother"/>
              </a:rPr>
              <a:t>EU funding, predominantly </a:t>
            </a:r>
            <a:r>
              <a:rPr lang="en-US" b="0" i="0" u="sng" dirty="0">
                <a:solidFill>
                  <a:srgbClr val="004A43"/>
                </a:solidFill>
                <a:effectLst/>
                <a:latin typeface="Brother"/>
                <a:hlinkClick r:id="rId2"/>
              </a:rPr>
              <a:t>Horizon Europe</a:t>
            </a:r>
            <a:endParaRPr lang="en-US" b="0" i="0" dirty="0">
              <a:solidFill>
                <a:srgbClr val="000000"/>
              </a:solidFill>
              <a:effectLst/>
              <a:latin typeface="Broth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sng" dirty="0">
                <a:solidFill>
                  <a:srgbClr val="004A43"/>
                </a:solidFill>
                <a:effectLst/>
                <a:latin typeface="Brother"/>
                <a:hlinkClick r:id="rId3"/>
              </a:rPr>
              <a:t>Research Council of Finland</a:t>
            </a:r>
            <a:r>
              <a:rPr lang="en-US" b="0" i="0" dirty="0">
                <a:solidFill>
                  <a:srgbClr val="000000"/>
                </a:solidFill>
                <a:effectLst/>
                <a:latin typeface="Brother"/>
              </a:rPr>
              <a:t> funding opportunities including </a:t>
            </a:r>
            <a:r>
              <a:rPr lang="en-US" b="0" i="0" u="sng" dirty="0">
                <a:solidFill>
                  <a:srgbClr val="004A43"/>
                </a:solidFill>
                <a:effectLst/>
                <a:latin typeface="Brother"/>
                <a:hlinkClick r:id="rId3"/>
              </a:rPr>
              <a:t>Strategic Research Council funding.</a:t>
            </a:r>
            <a:endParaRPr lang="en-US" b="0" i="0" dirty="0">
              <a:solidFill>
                <a:srgbClr val="000000"/>
              </a:solidFill>
              <a:effectLst/>
              <a:latin typeface="Broth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sng" dirty="0">
                <a:solidFill>
                  <a:srgbClr val="004A43"/>
                </a:solidFill>
                <a:effectLst/>
                <a:latin typeface="Brother"/>
                <a:hlinkClick r:id="rId4"/>
              </a:rPr>
              <a:t>International and national foundations</a:t>
            </a:r>
            <a:endParaRPr lang="en-US" b="0" i="0" dirty="0">
              <a:solidFill>
                <a:srgbClr val="000000"/>
              </a:solidFill>
              <a:effectLst/>
              <a:latin typeface="Broth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sng" dirty="0">
                <a:solidFill>
                  <a:srgbClr val="004A43"/>
                </a:solidFill>
                <a:effectLst/>
                <a:latin typeface="Brother"/>
                <a:hlinkClick r:id="rId5"/>
              </a:rPr>
              <a:t>International Educational Cooperation and Funding Opportunities </a:t>
            </a:r>
            <a:endParaRPr lang="en-US" b="0" i="0" dirty="0">
              <a:solidFill>
                <a:srgbClr val="000000"/>
              </a:solidFill>
              <a:effectLst/>
              <a:latin typeface="Broth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Brother"/>
              </a:rPr>
              <a:t>All other international funding</a:t>
            </a:r>
          </a:p>
          <a:p>
            <a:pPr marL="0" indent="0" algn="ctr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Brother"/>
              </a:rPr>
              <a:t>For any inquiries, refer to our contact details below or email </a:t>
            </a:r>
            <a:r>
              <a:rPr lang="en-US" b="1" i="0" u="sng" dirty="0">
                <a:solidFill>
                  <a:srgbClr val="004A43"/>
                </a:solidFill>
                <a:effectLst/>
                <a:latin typeface="Brother"/>
                <a:hlinkClick r:id="rId6"/>
              </a:rPr>
              <a:t>researchservices@utu.fi.</a:t>
            </a:r>
            <a:endParaRPr lang="en-US" sz="975" dirty="0">
              <a:solidFill>
                <a:srgbClr val="000000"/>
              </a:solidFill>
              <a:latin typeface="Brother"/>
            </a:endParaRPr>
          </a:p>
          <a:p>
            <a:pPr marL="0" indent="0" algn="ctr">
              <a:buNone/>
            </a:pPr>
            <a:endParaRPr lang="en-US" sz="975" dirty="0">
              <a:solidFill>
                <a:srgbClr val="000000"/>
              </a:solidFill>
              <a:latin typeface="Brother"/>
            </a:endParaRPr>
          </a:p>
          <a:p>
            <a:pPr marL="0" indent="0" algn="ctr">
              <a:buNone/>
            </a:pPr>
            <a:endParaRPr lang="en-US" sz="975" dirty="0">
              <a:solidFill>
                <a:srgbClr val="000000"/>
              </a:solidFill>
              <a:latin typeface="Brother"/>
            </a:endParaRPr>
          </a:p>
          <a:p>
            <a:pPr marL="0" indent="0" algn="ctr">
              <a:buNone/>
            </a:pPr>
            <a:r>
              <a:rPr lang="en-US" sz="975" dirty="0">
                <a:solidFill>
                  <a:srgbClr val="000000"/>
                </a:solidFill>
                <a:latin typeface="Brother"/>
              </a:rPr>
              <a:t>Please note, support for </a:t>
            </a:r>
            <a:r>
              <a:rPr lang="en-US" sz="975" u="sng" dirty="0">
                <a:solidFill>
                  <a:srgbClr val="004A43"/>
                </a:solidFill>
                <a:latin typeface="Brother"/>
                <a:hlinkClick r:id="rId7"/>
              </a:rPr>
              <a:t>Business Finland funding</a:t>
            </a:r>
            <a:r>
              <a:rPr lang="en-US" sz="975" dirty="0">
                <a:solidFill>
                  <a:srgbClr val="000000"/>
                </a:solidFill>
                <a:latin typeface="Brother"/>
              </a:rPr>
              <a:t> is supported by Innovation Services. Contact them at businesscol@utu.fi.​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709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63DDC-96A4-B48A-5F06-1E424018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86B8D-2ED3-08BB-43CF-602B965BEB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636814"/>
            <a:ext cx="8229600" cy="54893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/>
              <a:t>From Idea to Award: </a:t>
            </a:r>
            <a:br>
              <a:rPr lang="en-GB" b="1" dirty="0"/>
            </a:br>
            <a:r>
              <a:rPr lang="en-GB" b="1" dirty="0"/>
              <a:t>How to Craft a Standout Funding Proposal </a:t>
            </a:r>
            <a:br>
              <a:rPr lang="en-GB" b="1" dirty="0"/>
            </a:br>
            <a:endParaRPr lang="en-GB" sz="2000" dirty="0"/>
          </a:p>
          <a:p>
            <a:pPr marL="0" indent="0">
              <a:buNone/>
              <a:defRPr/>
            </a:pPr>
            <a:r>
              <a:rPr lang="en-GB" strike="sngStrike" dirty="0"/>
              <a:t>Everything I know about grant writing, stuffed into a single presentation. Much of which you’ve heard before, possibly from me.</a:t>
            </a:r>
          </a:p>
          <a:p>
            <a:pPr marL="0" indent="0">
              <a:buNone/>
              <a:defRPr/>
            </a:pPr>
            <a:endParaRPr lang="en-GB" strike="sngStrike" dirty="0"/>
          </a:p>
          <a:p>
            <a:pPr marL="0" indent="0">
              <a:buNone/>
              <a:defRPr/>
            </a:pPr>
            <a:r>
              <a:rPr lang="en-GB" dirty="0"/>
              <a:t>Some very specific thoughts about grant writing</a:t>
            </a:r>
          </a:p>
          <a:p>
            <a:pPr marL="0" indent="0">
              <a:buNone/>
              <a:defRPr/>
            </a:pPr>
            <a:r>
              <a:rPr lang="en-GB" dirty="0"/>
              <a:t>Some thoughts about interdisciplinary research</a:t>
            </a:r>
          </a:p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sz="2000" dirty="0"/>
          </a:p>
          <a:p>
            <a:pPr algn="ctr">
              <a:buFont typeface="Arial" charset="0"/>
              <a:buNone/>
              <a:defRPr/>
            </a:pPr>
            <a:endParaRPr lang="en-GB" sz="2800" dirty="0"/>
          </a:p>
          <a:p>
            <a:pPr algn="r">
              <a:buFont typeface="Arial" charset="0"/>
              <a:buNone/>
              <a:defRPr/>
            </a:pPr>
            <a:endParaRPr lang="en-GB" sz="1400" dirty="0"/>
          </a:p>
          <a:p>
            <a:pPr marL="514350" indent="-514350">
              <a:buFont typeface="Arial" charset="0"/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429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636814"/>
            <a:ext cx="8229600" cy="548934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b="1" dirty="0"/>
              <a:t>From Idea to Award: </a:t>
            </a:r>
            <a:br>
              <a:rPr lang="en-GB" b="1" dirty="0"/>
            </a:br>
            <a:r>
              <a:rPr lang="en-GB" b="1" dirty="0"/>
              <a:t>How to Craft a Standout Funding Proposal </a:t>
            </a:r>
            <a:br>
              <a:rPr lang="en-GB" b="1" dirty="0"/>
            </a:br>
            <a:endParaRPr lang="en-GB" sz="20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How funding decisions really get made and why that matters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The Significance of Significance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Degrees of Detail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Promoting without Boasting</a:t>
            </a:r>
          </a:p>
          <a:p>
            <a:pPr marL="0" indent="0">
              <a:buNone/>
              <a:defRPr/>
            </a:pPr>
            <a:endParaRPr lang="en-GB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Interdisciplinary Research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Why it’s hard, and why we should bother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How to do more/better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dirty="0"/>
              <a:t>Extra grant-writing challenges for IDR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GB" dirty="0"/>
          </a:p>
          <a:p>
            <a:pPr marL="514350" indent="-514350">
              <a:buFont typeface="+mj-lt"/>
              <a:buAutoNum type="arabicPeriod"/>
              <a:defRPr/>
            </a:pPr>
            <a:endParaRPr lang="en-GB" sz="2000" dirty="0"/>
          </a:p>
          <a:p>
            <a:pPr algn="ctr">
              <a:buFont typeface="Arial" charset="0"/>
              <a:buNone/>
              <a:defRPr/>
            </a:pPr>
            <a:endParaRPr lang="en-GB" sz="2800" dirty="0"/>
          </a:p>
          <a:p>
            <a:pPr algn="r">
              <a:buFont typeface="Arial" charset="0"/>
              <a:buNone/>
              <a:defRPr/>
            </a:pPr>
            <a:endParaRPr lang="en-GB" sz="1400" dirty="0"/>
          </a:p>
          <a:p>
            <a:pPr marL="514350" indent="-514350">
              <a:buFont typeface="Arial" charset="0"/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89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199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128" r="15239" b="4"/>
          <a:stretch/>
        </p:blipFill>
        <p:spPr>
          <a:xfrm>
            <a:off x="196662" y="3462113"/>
            <a:ext cx="3189105" cy="3093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7906C-DA52-CB0E-2387-8D734479A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37" y="3462113"/>
            <a:ext cx="5423098" cy="30504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A9259FD-63E2-8A18-9B1D-87871A2A672E}"/>
              </a:ext>
            </a:extLst>
          </p:cNvPr>
          <p:cNvSpPr txBox="1">
            <a:spLocks/>
          </p:cNvSpPr>
          <p:nvPr/>
        </p:nvSpPr>
        <p:spPr>
          <a:xfrm>
            <a:off x="272474" y="321735"/>
            <a:ext cx="3043932" cy="29507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0"/>
              </a:spcAft>
            </a:pPr>
            <a:r>
              <a:rPr lang="en-US" sz="3600" baseline="0" dirty="0">
                <a:latin typeface="+mn-lt"/>
              </a:rPr>
              <a:t>1. How funding decisions get made, and why that matters</a:t>
            </a:r>
          </a:p>
        </p:txBody>
      </p:sp>
    </p:spTree>
    <p:extLst>
      <p:ext uri="{BB962C8B-B14F-4D97-AF65-F5344CB8AC3E}">
        <p14:creationId xmlns:p14="http://schemas.microsoft.com/office/powerpoint/2010/main" val="409420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54" y="1892534"/>
            <a:ext cx="4096380" cy="3072932"/>
          </a:xfrm>
        </p:spPr>
        <p:txBody>
          <a:bodyPr>
            <a:noAutofit/>
          </a:bodyPr>
          <a:lstStyle/>
          <a:p>
            <a:r>
              <a:rPr lang="en-GB" sz="4800" dirty="0"/>
              <a:t>“It’s not a </a:t>
            </a:r>
            <a:r>
              <a:rPr lang="en-GB" sz="4800" b="1" i="1" u="sng" dirty="0"/>
              <a:t>test</a:t>
            </a:r>
            <a:r>
              <a:rPr lang="en-GB" sz="4800" dirty="0"/>
              <a:t>, it’s a </a:t>
            </a:r>
            <a:r>
              <a:rPr lang="en-GB" sz="4800" b="1" i="1" u="sng" dirty="0"/>
              <a:t>contest</a:t>
            </a:r>
            <a:r>
              <a:rPr lang="en-GB" sz="4800" dirty="0"/>
              <a:t>” </a:t>
            </a:r>
            <a:br>
              <a:rPr lang="en-GB" sz="4800" dirty="0"/>
            </a:br>
            <a:r>
              <a:rPr lang="en-GB" sz="2400" dirty="0"/>
              <a:t>- (attributed to a Canadian Research Council Director)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9903" y="0"/>
            <a:ext cx="3734701" cy="2095500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63" b="7463"/>
          <a:stretch/>
        </p:blipFill>
        <p:spPr>
          <a:xfrm>
            <a:off x="4410845" y="10"/>
            <a:ext cx="3460315" cy="1958297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747" y="3394363"/>
            <a:ext cx="4367802" cy="3472280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98" r="8783" b="2"/>
          <a:stretch/>
        </p:blipFill>
        <p:spPr>
          <a:xfrm>
            <a:off x="4931533" y="3540150"/>
            <a:ext cx="4222015" cy="3326494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0100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niqueSourceRef xmlns="0c1e910d-4918-42f1-af2c-ed1101d63abc" xsi:nil="true"/>
    <_activity xmlns="0c1e910d-4918-42f1-af2c-ed1101d63abc" xsi:nil="true"/>
    <FileHash xmlns="0c1e910d-4918-42f1-af2c-ed1101d63ab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573F99DE79145B2C4B20841E12603" ma:contentTypeVersion="20" ma:contentTypeDescription="Create a new document." ma:contentTypeScope="" ma:versionID="4a928c4a310a42abf05dca727449f174">
  <xsd:schema xmlns:xsd="http://www.w3.org/2001/XMLSchema" xmlns:xs="http://www.w3.org/2001/XMLSchema" xmlns:p="http://schemas.microsoft.com/office/2006/metadata/properties" xmlns:ns3="0c1e910d-4918-42f1-af2c-ed1101d63abc" xmlns:ns4="786e620f-b1da-4f59-878c-ef7546d25bf1" targetNamespace="http://schemas.microsoft.com/office/2006/metadata/properties" ma:root="true" ma:fieldsID="90984b4f1761c030a61d22ce3b0801e4" ns3:_="" ns4:_="">
    <xsd:import namespace="0c1e910d-4918-42f1-af2c-ed1101d63abc"/>
    <xsd:import namespace="786e620f-b1da-4f59-878c-ef7546d25b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UniqueSourceRef" minOccurs="0"/>
                <xsd:element ref="ns3:File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1e910d-4918-42f1-af2c-ed1101d63a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UniqueSourceRef" ma:index="13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FileHash" ma:index="14" nillable="true" ma:displayName="FileHash" ma:internalName="FileHash">
      <xsd:simpleType>
        <xsd:restriction base="dms:Note">
          <xsd:maxLength value="255"/>
        </xsd:restriction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e620f-b1da-4f59-878c-ef7546d25bf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2375C8-F156-4ACA-AD3D-ADFD050D60DD}">
  <ds:schemaRefs>
    <ds:schemaRef ds:uri="http://purl.org/dc/terms/"/>
    <ds:schemaRef ds:uri="http://schemas.openxmlformats.org/package/2006/metadata/core-properties"/>
    <ds:schemaRef ds:uri="786e620f-b1da-4f59-878c-ef7546d25bf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0c1e910d-4918-42f1-af2c-ed1101d63ab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751F48-8E21-4D58-8B29-0B6EE08394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A7C5AF-EB5B-4FBA-9680-BA83B674EA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1e910d-4918-42f1-af2c-ed1101d63abc"/>
    <ds:schemaRef ds:uri="786e620f-b1da-4f59-878c-ef7546d25b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1507</Words>
  <Application>Microsoft Office PowerPoint</Application>
  <PresentationFormat>On-screen Show (4:3)</PresentationFormat>
  <Paragraphs>260</Paragraphs>
  <Slides>36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Research Services - Research Funding</vt:lpstr>
      <vt:lpstr>Pre-award services for application phase</vt:lpstr>
      <vt:lpstr>PowerPoint Presentation</vt:lpstr>
      <vt:lpstr>PowerPoint Presentation</vt:lpstr>
      <vt:lpstr>PowerPoint Presentation</vt:lpstr>
      <vt:lpstr>“It’s not a test, it’s a contest”  - (attributed to a Canadian Research Council Director)</vt:lpstr>
      <vt:lpstr>PowerPoint Presentation</vt:lpstr>
      <vt:lpstr>Writing for the right audience:   Who are you writing for?   Who are you not writing for?</vt:lpstr>
      <vt:lpstr>PowerPoint Presentation</vt:lpstr>
      <vt:lpstr>Summaries and Titles are vital</vt:lpstr>
      <vt:lpstr>PowerPoint Presentation</vt:lpstr>
      <vt:lpstr>2. The significance of significance: the “so what? who cares?” factor.    Why do this research?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suggestions</vt:lpstr>
      <vt:lpstr>PowerPoint Presentation</vt:lpstr>
      <vt:lpstr>Interdisciplinary Terminology</vt:lpstr>
      <vt:lpstr>Interdisciplinary Terminology</vt:lpstr>
      <vt:lpstr>PowerPoint Presentation</vt:lpstr>
      <vt:lpstr>Why is Interdisciplinary research hard?</vt:lpstr>
      <vt:lpstr>Why is Interdisciplinary research hard?</vt:lpstr>
      <vt:lpstr>Given that it’s hard, why are we bothering?</vt:lpstr>
      <vt:lpstr>Given that it’s hard, why are we bothering?</vt:lpstr>
      <vt:lpstr>Given that it’s hard, why are we bothering?</vt:lpstr>
      <vt:lpstr>Ways it can fail or under-deliver</vt:lpstr>
      <vt:lpstr>3. How do we do more/better?</vt:lpstr>
      <vt:lpstr>Should I get more involved in interdisciplinary research?</vt:lpstr>
      <vt:lpstr>4. Special considerations with interdisciplinary research applications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Golberg</dc:creator>
  <cp:lastModifiedBy>Adam Golberg (staff)</cp:lastModifiedBy>
  <cp:revision>85</cp:revision>
  <dcterms:created xsi:type="dcterms:W3CDTF">2019-04-02T22:15:50Z</dcterms:created>
  <dcterms:modified xsi:type="dcterms:W3CDTF">2026-04-20T08:02:24Z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0x010100F57573F99DE79145B2C4B20841E12603</vt:lpwstr>
  </property>
</Properties>
</file>